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8" r:id="rId4"/>
    <p:sldMasterId id="2147483710" r:id="rId5"/>
    <p:sldMasterId id="2147483722" r:id="rId6"/>
    <p:sldMasterId id="2147483735" r:id="rId7"/>
  </p:sldMasterIdLst>
  <p:notesMasterIdLst>
    <p:notesMasterId r:id="rId28"/>
  </p:notesMasterIdLst>
  <p:handoutMasterIdLst>
    <p:handoutMasterId r:id="rId29"/>
  </p:handoutMasterIdLst>
  <p:sldIdLst>
    <p:sldId id="277" r:id="rId8"/>
    <p:sldId id="262" r:id="rId9"/>
    <p:sldId id="275" r:id="rId10"/>
    <p:sldId id="273" r:id="rId11"/>
    <p:sldId id="259" r:id="rId12"/>
    <p:sldId id="279" r:id="rId13"/>
    <p:sldId id="264" r:id="rId14"/>
    <p:sldId id="274" r:id="rId15"/>
    <p:sldId id="280" r:id="rId16"/>
    <p:sldId id="265" r:id="rId17"/>
    <p:sldId id="268" r:id="rId18"/>
    <p:sldId id="269" r:id="rId19"/>
    <p:sldId id="281" r:id="rId20"/>
    <p:sldId id="270" r:id="rId21"/>
    <p:sldId id="271" r:id="rId22"/>
    <p:sldId id="272" r:id="rId23"/>
    <p:sldId id="257" r:id="rId24"/>
    <p:sldId id="258" r:id="rId25"/>
    <p:sldId id="256" r:id="rId26"/>
    <p:sldId id="282" r:id="rId2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E9EDF3"/>
    <a:srgbClr val="D0D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5" autoAdjust="0"/>
    <p:restoredTop sz="94660"/>
  </p:normalViewPr>
  <p:slideViewPr>
    <p:cSldViewPr>
      <p:cViewPr varScale="1">
        <p:scale>
          <a:sx n="103" d="100"/>
          <a:sy n="103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9C119-A905-48FC-9A9D-3D6740D7B210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2EC95-83DC-4DE7-97B3-E7361DCE08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760E9-81DA-488D-9ED6-C9E20EDADDD9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2DD69-5512-4AF2-95B0-2515751260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Confirmation par sérologie nécessaire car : si négatif, il ne détecte pas les infections récentes, si positif, il faut la confirmation par Western-blot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6EDC48-9775-441C-8B76-59E10BA8D6C8}" type="slidenum">
              <a:rPr lang="en-US" altLang="fr-FR">
                <a:solidFill>
                  <a:prstClr val="black"/>
                </a:solidFill>
              </a:rPr>
              <a:pPr/>
              <a:t>12</a:t>
            </a:fld>
            <a:endParaRPr lang="en-US" altLang="fr-FR">
              <a:solidFill>
                <a:prstClr val="black"/>
              </a:solidFill>
            </a:endParaRPr>
          </a:p>
        </p:txBody>
      </p:sp>
      <p:sp>
        <p:nvSpPr>
          <p:cNvPr id="270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85813" y="696913"/>
            <a:ext cx="4578350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4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253" y="4351522"/>
            <a:ext cx="4922020" cy="4124035"/>
          </a:xfrm>
          <a:noFill/>
        </p:spPr>
        <p:txBody>
          <a:bodyPr wrap="square" lIns="0" tIns="7915" rIns="0" bIns="0" numCol="1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US" altLang="fr-FR" sz="9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Figure 3. Kaplan–Meier Estimates of the Probability of HIV-1 Infection. The cumulative probability of HIV-1 acquisition is shown for the two study groups in the modified intention-to-treat analysis. The inset shows the same data on an enlarged y axis.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627A-95DD-439E-9A10-585BDEFFD02E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9BD0-A3D3-43F5-8A31-019ADBF240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2257E-1062-4FDE-8236-4EC733F5089C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D1B6-A01E-4736-9FF5-C22F79C5E9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5AD2-9CC3-4197-9564-AA4B73A71188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9C34-22B9-4541-B45A-1B40EBCCF4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26D4-2F8F-4D06-880F-002F5010D0D3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6BEE-7CC2-4575-9C03-D9D88C85D3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6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6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5576-9E88-4105-8919-1E0D96F32899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570C-71E1-4537-A654-4EB6DFF35D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96F1-4166-4FEC-BEE9-69C277EAF4C6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90F8-49BC-4661-A549-AFB22C1C5F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53D1-CB11-418B-BBE2-CFAB97F682E2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20F7-3369-4656-A0A5-9D0DB0C45C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6A5F-891D-49C4-B6DD-90A63F6D2A70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5B5D-8ADF-4619-9500-FAEF8BAB72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2818-AEB4-45CC-BA0D-3147F442C918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5626-4889-4984-8781-1D13815486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D252-54B1-4318-8606-49EC07CDD2E4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689C-55D1-42A3-AF46-D595BD88FC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712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1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94A4-FD55-4C32-81DB-96192E865247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C54D-63D0-47EA-A897-59FE33D237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E0F0-7CC6-45DC-A06F-58A59CD0EF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C51C-A67E-4C79-B89D-FA2AAC9DFF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4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0201-F055-4367-886B-EDAF8D7D3B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E189-FAE5-4A58-91F0-BE498E85D4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A629-1C77-4862-BA08-108FA89C2F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F3B2-317F-4EAE-933B-E8EF816FCB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0900-1E64-4B32-87EB-B3216B00A0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7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5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7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82F5-BBA0-4199-9DBA-BC238C6722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7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5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7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2C3E5-20D1-4FAA-9172-896D7EBC80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C948-6920-4749-93A7-3DC7942912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04877"/>
            <a:ext cx="2057400" cy="5821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77"/>
            <a:ext cx="6019800" cy="5821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771B-1DBA-4634-9DB3-7D773F811D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3B3D-A949-40C0-B013-BBD6CF89C0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1DD3-AA6F-49EA-813B-0C447955D2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ED08-C49B-4D32-99FF-438D59F5F5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5F12-F484-445F-A0C4-DD4DF95B32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0225-44C9-450C-82E0-B08E10FDE0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3360-B493-4753-870A-BAE93A2301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8B55-D844-4BF6-B461-B31EE90BE3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3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0EED-7B88-474A-B5C2-3A865BE72D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D0B6-41A6-4F09-B09B-3F50C5EE67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D3B1-6454-4A09-A679-826B9D161A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04877"/>
            <a:ext cx="2057400" cy="5821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77"/>
            <a:ext cx="6019800" cy="5821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20E7-62A4-4AB5-8C3C-D1BAB11CD2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B1F0-F1EA-4F30-866C-104BAA0EAB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466A-6959-43E2-89FB-CDB0BC4B07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5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BEC-634D-463C-B68F-DBE336C79E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EF48-4F47-4432-A23A-2C7F7E10DE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7C17-F61C-473F-9B32-6543346E686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E366-E6DE-4386-8271-64D7488972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1AC3-C4D8-4FAE-95D3-475C0E3DC9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7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5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7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8241-8C5F-41D0-A8EC-575E815A76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7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5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7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CB0D-D2E5-4CC0-AA9E-B82B84D761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2F70-1003-4EFC-9A97-3C8F476E65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04877"/>
            <a:ext cx="2057400" cy="5821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77"/>
            <a:ext cx="6019800" cy="5821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C08D-5E68-4CB1-B96C-21077D74CF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189B-B2F6-4897-AA01-319AE8D1F0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30C3-B427-43A6-8E76-812DF5DE3D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55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2B05-E4DF-4187-8CBA-1E841BD4D1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C7C8-9364-46A8-84B8-4C192E37C2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E771-3677-4DAB-85BE-B32DA4945F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4ED8-47A2-426B-9A35-5DD0C71B56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371D-5D77-4569-9631-7DCE24726D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7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5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7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7158-C6D6-424E-A94C-B5917A04A5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7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5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7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9C94-5816-458D-AB16-C3585C88BB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0E68-3C20-4ABF-8DE5-2EC365E553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712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1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BEDC-7471-4E85-B5F5-1D43CF4BA7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94" y="274544"/>
            <a:ext cx="8229023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7AE60A-1DF9-4895-B903-E475835AD94B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E377EC-84DA-440A-B998-6734A0032F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5E664E-B5DF-4303-B0ED-54EE98E42002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50796F-4238-4370-9D81-E6E040D227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F971E3-328C-4BED-BEDF-D06D6127AFB7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29F2E3-0009-4A26-9EB9-93DA16E2A6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EA0200-AB57-42E9-A2B2-39F43C11264B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24F103-C52F-49F9-A137-79F22C4709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4D123B-499D-4981-A697-D672EB1DA789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D89000-6B64-4C23-A7B1-5232BA263E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8DB0D6-D0CE-4500-B415-6D65D195C5BE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1F6C79-18D7-4CD8-9213-398A5A9D2B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B618D8-F8DE-4E21-9CF3-765D92D7BE4D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B957ED-E674-49B4-B5E7-FDFE8E02C9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5B51D-0F24-4D54-904B-089378BEAABA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034E09-C9A7-4814-A6F7-A8D141D288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B7C248-9CFA-4C13-9F0A-30EF427D497B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91DD92-1763-41AA-A448-765E7C3CF2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296893-A320-461B-8C3A-7B06F03F2294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B819F6-A4C1-479D-A24E-81C8D78173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7BB913-6C55-4C8A-B1C1-93F27DF3E0E9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09C2BC-7D81-4D6F-9811-CD89D4BB35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2E2B-13A5-4A6A-BDCF-6CB58EFC64FD}" type="datetimeFigureOut">
              <a:rPr lang="fr-FR" smtClean="0"/>
              <a:pPr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8436-80C2-42B6-8682-9DE7D84F16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90564C2-D74C-4784-93DE-2553647B0343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4212E-82E8-40B9-9027-B00A98E7F66E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  <a:sp3d prstMaterial="matte">
              <a:bevelT w="38100" h="38100"/>
            </a:sp3d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2291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eaLnBrk="1" hangingPunct="1"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8" name="Rectangle 1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95339"/>
                </a:solidFill>
                <a:latin typeface="Candara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91DFDD-AA1B-4B1C-BD3E-105D34581E9C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2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eaLnBrk="1" hangingPunct="1"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7F4A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9pPr>
    </p:titleStyle>
    <p:bodyStyle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  <a:sp3d prstMaterial="matte">
              <a:bevelT w="38100" h="38100"/>
            </a:sp3d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5123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8" name="Rectangle 14"/>
          <p:cNvSpPr>
            <a:spLocks noGrp="1"/>
          </p:cNvSpPr>
          <p:nvPr>
            <p:ph type="sldNum" sz="quarter" idx="4"/>
          </p:nvPr>
        </p:nvSpPr>
        <p:spPr>
          <a:xfrm>
            <a:off x="0" y="6524630"/>
            <a:ext cx="323850" cy="333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95339"/>
                </a:solidFill>
                <a:latin typeface="Candara" pitchFamily="34" charset="0"/>
                <a:ea typeface="Candara" pitchFamily="34" charset="0"/>
                <a:cs typeface="Candar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D330F-3739-4708-8ACD-EB3FDC99041A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2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eaLnBrk="1" hangingPunct="1"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9pPr>
    </p:titleStyle>
    <p:bodyStyle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</a:defRPr>
      </a:lvl5pPr>
      <a:lvl6pPr marL="17732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</a:defRPr>
      </a:lvl6pPr>
      <a:lvl7pPr marL="22304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</a:defRPr>
      </a:lvl7pPr>
      <a:lvl8pPr marL="26876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</a:defRPr>
      </a:lvl8pPr>
      <a:lvl9pPr marL="31448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3315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eaLnBrk="1" hangingPunct="1"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8" name="Rectangle 1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95339"/>
                </a:solidFill>
                <a:latin typeface="Candara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8B608-E03E-4988-AC3F-9B302EDB7B79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2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eaLnBrk="1" hangingPunct="1">
              <a:defRPr lang="en-US" sz="120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7F4A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anose="020E0502030303020204" pitchFamily="34" charset="0"/>
        </a:defRPr>
      </a:lvl9pPr>
    </p:titleStyle>
    <p:bodyStyle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1E4B9-A24D-4522-9CA0-0E1CE2CBCBA0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25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2AAFD76-09A1-4265-8977-01DA377D97D9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15DC1-F609-43FA-8A68-45ECAAE9AA31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chiffres sur</a:t>
            </a:r>
            <a:br>
              <a:rPr lang="fr-FR" dirty="0" smtClean="0"/>
            </a:br>
            <a:r>
              <a:rPr lang="fr-FR" dirty="0" smtClean="0"/>
              <a:t>l’infection VIH en France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fr-FR" dirty="0" smtClean="0"/>
              <a:t>150.000 personnes infectées en 2014</a:t>
            </a:r>
          </a:p>
          <a:p>
            <a:r>
              <a:rPr lang="fr-FR" dirty="0" smtClean="0"/>
              <a:t>Dont 30.000 ignorent leur infection (valeur 2010)</a:t>
            </a:r>
          </a:p>
          <a:p>
            <a:r>
              <a:rPr lang="fr-FR" dirty="0" smtClean="0"/>
              <a:t>6600 nouveaux diagnostics en 2014</a:t>
            </a:r>
          </a:p>
          <a:p>
            <a:r>
              <a:rPr lang="fr-FR" dirty="0" smtClean="0"/>
              <a:t>Dont 42% chez les HSH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Questions de dépistage et de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prévention à résoudre</a:t>
            </a:r>
          </a:p>
          <a:p>
            <a:endParaRPr lang="fr-FR" dirty="0"/>
          </a:p>
        </p:txBody>
      </p:sp>
      <p:grpSp>
        <p:nvGrpSpPr>
          <p:cNvPr id="5" name="Groupe 5"/>
          <p:cNvGrpSpPr>
            <a:grpSpLocks/>
          </p:cNvGrpSpPr>
          <p:nvPr/>
        </p:nvGrpSpPr>
        <p:grpSpPr bwMode="auto">
          <a:xfrm>
            <a:off x="5868144" y="4260227"/>
            <a:ext cx="2669208" cy="1878087"/>
            <a:chOff x="608509" y="2708920"/>
            <a:chExt cx="4901183" cy="33909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4892" y="2708920"/>
              <a:ext cx="4114800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2919958"/>
              <a:ext cx="57150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509" y="2896716"/>
              <a:ext cx="219075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re 1"/>
          <p:cNvSpPr>
            <a:spLocks noGrp="1"/>
          </p:cNvSpPr>
          <p:nvPr>
            <p:ph type="title"/>
          </p:nvPr>
        </p:nvSpPr>
        <p:spPr>
          <a:xfrm>
            <a:off x="313184" y="304800"/>
            <a:ext cx="8507288" cy="747936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3600" dirty="0" smtClean="0"/>
              <a:t>Le traitement ARV : un outil de prévention</a:t>
            </a:r>
          </a:p>
        </p:txBody>
      </p:sp>
      <p:sp>
        <p:nvSpPr>
          <p:cNvPr id="22118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196949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b="1" dirty="0" smtClean="0">
                <a:solidFill>
                  <a:schemeClr val="bg1">
                    <a:lumMod val="75000"/>
                  </a:schemeClr>
                </a:solidFill>
              </a:rPr>
              <a:t>Traitement post-exposition </a:t>
            </a:r>
            <a:r>
              <a:rPr lang="fr-FR" altLang="fr-FR" sz="2800" dirty="0" smtClean="0">
                <a:solidFill>
                  <a:schemeClr val="bg1">
                    <a:lumMod val="75000"/>
                  </a:schemeClr>
                </a:solidFill>
              </a:rPr>
              <a:t>(TPE) </a:t>
            </a:r>
            <a:r>
              <a:rPr lang="fr-FR" altLang="fr-FR" sz="2800" b="1" dirty="0" smtClean="0">
                <a:solidFill>
                  <a:schemeClr val="bg1">
                    <a:lumMod val="75000"/>
                  </a:schemeClr>
                </a:solidFill>
              </a:rPr>
              <a:t>et PTME</a:t>
            </a:r>
          </a:p>
          <a:p>
            <a:pPr eaLnBrk="1" hangingPunct="1">
              <a:defRPr/>
            </a:pPr>
            <a:r>
              <a:rPr lang="fr-FR" altLang="fr-FR" sz="2800" b="1" dirty="0" smtClean="0">
                <a:solidFill>
                  <a:srgbClr val="000000"/>
                </a:solidFill>
              </a:rPr>
              <a:t>Traitement précoce des personnes infectées</a:t>
            </a:r>
            <a:r>
              <a:rPr lang="fr-FR" altLang="fr-FR" sz="2800" dirty="0" smtClean="0">
                <a:solidFill>
                  <a:srgbClr val="000000"/>
                </a:solidFill>
              </a:rPr>
              <a:t/>
            </a:r>
            <a:br>
              <a:rPr lang="fr-FR" altLang="fr-FR" sz="2800" dirty="0" smtClean="0">
                <a:solidFill>
                  <a:srgbClr val="000000"/>
                </a:solidFill>
              </a:rPr>
            </a:br>
            <a:r>
              <a:rPr lang="fr-FR" altLang="fr-FR" sz="2800" dirty="0" smtClean="0">
                <a:solidFill>
                  <a:srgbClr val="000000"/>
                </a:solidFill>
              </a:rPr>
              <a:t>traitement de tous les patients infectés :</a:t>
            </a:r>
            <a:br>
              <a:rPr lang="fr-FR" altLang="fr-FR" sz="2800" dirty="0" smtClean="0">
                <a:solidFill>
                  <a:srgbClr val="000000"/>
                </a:solidFill>
              </a:rPr>
            </a:br>
            <a:r>
              <a:rPr lang="fr-FR" altLang="fr-FR" sz="2800" dirty="0" smtClean="0">
                <a:solidFill>
                  <a:srgbClr val="000000"/>
                </a:solidFill>
              </a:rPr>
              <a:t>risque de transmission abaissé de 96%</a:t>
            </a:r>
            <a:r>
              <a:rPr lang="fr-FR" altLang="fr-FR" sz="2800" baseline="30000" dirty="0" smtClean="0">
                <a:solidFill>
                  <a:srgbClr val="000000"/>
                </a:solidFill>
              </a:rPr>
              <a:t>1</a:t>
            </a:r>
            <a:r>
              <a:rPr lang="fr-FR" altLang="fr-FR" sz="2800" dirty="0" smtClean="0">
                <a:solidFill>
                  <a:srgbClr val="000000"/>
                </a:solidFill>
              </a:rPr>
              <a:t/>
            </a:r>
            <a:br>
              <a:rPr lang="fr-FR" altLang="fr-FR" sz="2800" dirty="0" smtClean="0">
                <a:solidFill>
                  <a:srgbClr val="000000"/>
                </a:solidFill>
              </a:rPr>
            </a:br>
            <a:r>
              <a:rPr lang="fr-FR" altLang="fr-FR" sz="2800" dirty="0" smtClean="0">
                <a:solidFill>
                  <a:srgbClr val="000000"/>
                </a:solidFill>
              </a:rPr>
              <a:t>= recommandations françaises en 2013</a:t>
            </a:r>
            <a:r>
              <a:rPr lang="fr-FR" altLang="fr-FR" sz="2800" baseline="30000" dirty="0" smtClean="0">
                <a:solidFill>
                  <a:srgbClr val="000000"/>
                </a:solidFill>
              </a:rPr>
              <a:t>2</a:t>
            </a:r>
          </a:p>
          <a:p>
            <a:pPr eaLnBrk="1" hangingPunct="1">
              <a:defRPr/>
            </a:pPr>
            <a:r>
              <a:rPr lang="fr-FR" altLang="fr-FR" sz="2800" b="1" dirty="0" smtClean="0">
                <a:solidFill>
                  <a:srgbClr val="000000"/>
                </a:solidFill>
              </a:rPr>
              <a:t>Prophylaxie pré-exposition</a:t>
            </a:r>
            <a:r>
              <a:rPr lang="fr-FR" altLang="fr-FR" sz="2800" dirty="0" smtClean="0">
                <a:solidFill>
                  <a:srgbClr val="000000"/>
                </a:solidFill>
              </a:rPr>
              <a:t> (</a:t>
            </a:r>
            <a:r>
              <a:rPr lang="fr-FR" altLang="fr-FR" sz="2800" dirty="0" err="1" smtClean="0">
                <a:solidFill>
                  <a:srgbClr val="000000"/>
                </a:solidFill>
              </a:rPr>
              <a:t>PrEP</a:t>
            </a:r>
            <a:r>
              <a:rPr lang="fr-FR" altLang="fr-FR" sz="2800" dirty="0" smtClean="0">
                <a:solidFill>
                  <a:srgbClr val="000000"/>
                </a:solidFill>
              </a:rPr>
              <a:t>)</a:t>
            </a:r>
            <a:endParaRPr lang="en-US" altLang="fr-FR" sz="2800" dirty="0" smtClean="0"/>
          </a:p>
        </p:txBody>
      </p:sp>
      <p:sp>
        <p:nvSpPr>
          <p:cNvPr id="4" name="Ellipse 3"/>
          <p:cNvSpPr/>
          <p:nvPr/>
        </p:nvSpPr>
        <p:spPr>
          <a:xfrm>
            <a:off x="355997" y="1124744"/>
            <a:ext cx="79629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6239053"/>
            <a:ext cx="6766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600" baseline="30000" dirty="0" smtClean="0">
                <a:solidFill>
                  <a:srgbClr val="000000"/>
                </a:solidFill>
              </a:rPr>
              <a:t>1</a:t>
            </a:r>
            <a:r>
              <a:rPr lang="fr-FR" sz="1600" dirty="0" smtClean="0"/>
              <a:t>Cohen MS, HPTN052 NEJM 2011</a:t>
            </a:r>
          </a:p>
          <a:p>
            <a:r>
              <a:rPr lang="fr-FR" altLang="fr-FR" sz="1600" baseline="30000" dirty="0" smtClean="0">
                <a:solidFill>
                  <a:srgbClr val="000000"/>
                </a:solidFill>
              </a:rPr>
              <a:t>2</a:t>
            </a:r>
            <a:r>
              <a:rPr lang="fr-FR" sz="1600" dirty="0" smtClean="0"/>
              <a:t>Prise en charge médicale des personnes vivant avec le VIH (</a:t>
            </a:r>
            <a:r>
              <a:rPr lang="fr-FR" sz="1600" dirty="0" err="1" smtClean="0"/>
              <a:t>Morlat</a:t>
            </a:r>
            <a:r>
              <a:rPr lang="fr-FR" sz="1600" dirty="0" smtClean="0"/>
              <a:t> Ph 2013 )</a:t>
            </a:r>
            <a:endParaRPr lang="fr-FR" sz="1600" dirty="0"/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1043608" y="6165304"/>
            <a:ext cx="1800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3585" y="115888"/>
            <a:ext cx="8930878" cy="1785937"/>
          </a:xfrm>
        </p:spPr>
        <p:txBody>
          <a:bodyPr/>
          <a:lstStyle/>
          <a:p>
            <a:pPr eaLnBrk="1" hangingPunct="1"/>
            <a:r>
              <a:rPr lang="fr-FR" altLang="fr-FR" sz="3200" b="1" smtClean="0"/>
              <a:t>iPrEx : étude randomisée contre placebo d’une chimioprophylaxie de prévention de la transmission sexuelle du VIH par le truvada chez 2499 HSH à risque élevé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40724" y="2646368"/>
            <a:ext cx="4683919" cy="4022725"/>
            <a:chOff x="670" y="1285"/>
            <a:chExt cx="3934" cy="2534"/>
          </a:xfrm>
        </p:grpSpPr>
        <p:pic>
          <p:nvPicPr>
            <p:cNvPr id="24986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1" y="1285"/>
              <a:ext cx="3673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986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" y="1422"/>
              <a:ext cx="241" cy="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986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3" y="3612"/>
              <a:ext cx="181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9860" name="Text Box 9"/>
          <p:cNvSpPr txBox="1">
            <a:spLocks noChangeArrowheads="1"/>
          </p:cNvSpPr>
          <p:nvPr/>
        </p:nvSpPr>
        <p:spPr bwMode="auto">
          <a:xfrm>
            <a:off x="6880838" y="6561149"/>
            <a:ext cx="2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olidFill>
                  <a:srgbClr val="000000"/>
                </a:solidFill>
              </a:rPr>
              <a:t>Grant RM, N </a:t>
            </a:r>
            <a:r>
              <a:rPr lang="fr-FR" altLang="fr-FR" sz="1200" dirty="0" err="1">
                <a:solidFill>
                  <a:srgbClr val="000000"/>
                </a:solidFill>
              </a:rPr>
              <a:t>Engl</a:t>
            </a:r>
            <a:r>
              <a:rPr lang="fr-FR" altLang="fr-FR" sz="1200" dirty="0">
                <a:solidFill>
                  <a:srgbClr val="000000"/>
                </a:solidFill>
              </a:rPr>
              <a:t> J Med 2010</a:t>
            </a:r>
          </a:p>
        </p:txBody>
      </p:sp>
      <p:sp>
        <p:nvSpPr>
          <p:cNvPr id="8" name="Ellipse 7"/>
          <p:cNvSpPr/>
          <p:nvPr/>
        </p:nvSpPr>
        <p:spPr>
          <a:xfrm>
            <a:off x="539354" y="2003425"/>
            <a:ext cx="79629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76521" y="378904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Réduction d’incidence 44%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497" y="6446838"/>
            <a:ext cx="23241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0883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224" y="6430974"/>
            <a:ext cx="2555781" cy="365125"/>
          </a:xfrm>
          <a:noFill/>
        </p:spPr>
        <p:txBody>
          <a:bodyPr lIns="0" tIns="13607" rIns="0" bIns="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fr-FR" sz="1200" b="1" dirty="0" smtClean="0">
                <a:ea typeface="Arial Unicode MS" pitchFamily="34" charset="-128"/>
                <a:cs typeface="Arial Unicode MS" pitchFamily="34" charset="-128"/>
              </a:rPr>
              <a:t>Molina J et al. N </a:t>
            </a:r>
            <a:r>
              <a:rPr lang="en-US" altLang="fr-FR" sz="1200" b="1" dirty="0" err="1" smtClean="0">
                <a:ea typeface="Arial Unicode MS" pitchFamily="34" charset="-128"/>
                <a:cs typeface="Arial Unicode MS" pitchFamily="34" charset="-128"/>
              </a:rPr>
              <a:t>Engl</a:t>
            </a:r>
            <a:r>
              <a:rPr lang="en-US" altLang="fr-FR" sz="1200" b="1" dirty="0" smtClean="0">
                <a:ea typeface="Arial Unicode MS" pitchFamily="34" charset="-128"/>
                <a:cs typeface="Arial Unicode MS" pitchFamily="34" charset="-128"/>
              </a:rPr>
              <a:t> J Med 2015</a:t>
            </a:r>
          </a:p>
        </p:txBody>
      </p:sp>
      <p:pic>
        <p:nvPicPr>
          <p:cNvPr id="2508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6605" y="1439868"/>
            <a:ext cx="6350794" cy="482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0885" name="AutoShape 4"/>
          <p:cNvSpPr>
            <a:spLocks noChangeArrowheads="1"/>
          </p:cNvSpPr>
          <p:nvPr/>
        </p:nvSpPr>
        <p:spPr bwMode="auto">
          <a:xfrm>
            <a:off x="288133" y="136525"/>
            <a:ext cx="8311754" cy="876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fr-FR" sz="3600">
                <a:solidFill>
                  <a:srgbClr val="000000"/>
                </a:solidFill>
                <a:ea typeface="MS PGothic" pitchFamily="34" charset="-128"/>
              </a:rPr>
              <a:t>On-Demand Preexposure Prophylaxis in Men at High Risk for HIV-1 Infection</a:t>
            </a:r>
            <a:endParaRPr lang="en-US" altLang="fr-FR" sz="3600" b="1">
              <a:solidFill>
                <a:srgbClr val="000000"/>
              </a:solidFill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39354" y="1149350"/>
            <a:ext cx="79629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79387" y="321297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Réduction</a:t>
            </a:r>
            <a:br>
              <a:rPr lang="fr-FR" dirty="0" smtClean="0"/>
            </a:br>
            <a:r>
              <a:rPr lang="fr-FR" dirty="0" smtClean="0"/>
              <a:t>d’incidence </a:t>
            </a:r>
            <a:r>
              <a:rPr lang="fr-FR" dirty="0" smtClean="0"/>
              <a:t>86</a:t>
            </a:r>
            <a:r>
              <a:rPr lang="fr-FR" dirty="0" smtClean="0"/>
              <a:t>%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</a:t>
            </a:r>
            <a:r>
              <a:rPr lang="fr-FR" dirty="0" smtClean="0"/>
              <a:t> : de la recherche aux soins courants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484980"/>
          </a:xfrm>
        </p:spPr>
        <p:txBody>
          <a:bodyPr/>
          <a:lstStyle/>
          <a:p>
            <a:r>
              <a:rPr lang="fr-FR" sz="2800" dirty="0" err="1" smtClean="0"/>
              <a:t>iPrEx</a:t>
            </a:r>
            <a:r>
              <a:rPr lang="fr-FR" sz="2800" dirty="0" smtClean="0"/>
              <a:t>				2010</a:t>
            </a:r>
          </a:p>
          <a:p>
            <a:r>
              <a:rPr lang="fr-FR" sz="2800" dirty="0" smtClean="0"/>
              <a:t>FDA (extension AMM)	2012</a:t>
            </a:r>
          </a:p>
          <a:p>
            <a:r>
              <a:rPr lang="fr-FR" sz="2800" dirty="0" smtClean="0"/>
              <a:t>Recommandations groupe</a:t>
            </a:r>
            <a:br>
              <a:rPr lang="fr-FR" sz="2800" dirty="0" smtClean="0"/>
            </a:br>
            <a:r>
              <a:rPr lang="fr-FR" sz="2800" dirty="0" smtClean="0"/>
              <a:t>d’experts VIH : 		2012</a:t>
            </a:r>
            <a:br>
              <a:rPr lang="fr-FR" sz="2800" dirty="0" smtClean="0"/>
            </a:br>
            <a:r>
              <a:rPr lang="fr-FR" sz="2800" dirty="0" smtClean="0"/>
              <a:t>					2013</a:t>
            </a:r>
          </a:p>
          <a:p>
            <a:r>
              <a:rPr lang="fr-FR" sz="2800" dirty="0" smtClean="0"/>
              <a:t>RTU </a:t>
            </a:r>
            <a:r>
              <a:rPr lang="fr-FR" sz="2800" dirty="0" err="1" smtClean="0"/>
              <a:t>truvada</a:t>
            </a:r>
            <a:r>
              <a:rPr lang="fr-FR" sz="2800" dirty="0" smtClean="0"/>
              <a:t> avec</a:t>
            </a:r>
            <a:br>
              <a:rPr lang="fr-FR" sz="2800" dirty="0" smtClean="0"/>
            </a:br>
            <a:r>
              <a:rPr lang="fr-FR" sz="2800" dirty="0" smtClean="0"/>
              <a:t>remboursement :		01/2016</a:t>
            </a:r>
          </a:p>
          <a:p>
            <a:r>
              <a:rPr lang="fr-FR" sz="2800" dirty="0" smtClean="0"/>
              <a:t>Consultations </a:t>
            </a:r>
            <a:r>
              <a:rPr lang="fr-FR" sz="2800" dirty="0" err="1" smtClean="0"/>
              <a:t>PrEP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hospitalières et </a:t>
            </a:r>
            <a:r>
              <a:rPr lang="fr-FR" sz="2800" dirty="0" err="1" smtClean="0"/>
              <a:t>CeGIDD</a:t>
            </a:r>
            <a:r>
              <a:rPr lang="fr-FR" sz="2800" dirty="0" smtClean="0"/>
              <a:t> :	2016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smtClean="0"/>
              <a:t>Indications 1</a:t>
            </a:r>
            <a:r>
              <a:rPr lang="fr-FR" altLang="fr-FR" sz="2800" b="1" smtClean="0">
                <a:solidFill>
                  <a:srgbClr val="FF0000"/>
                </a:solidFill>
              </a:rPr>
              <a:t/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PrEP chez les HSH ayant des relations sexuelles </a:t>
            </a:r>
            <a:br>
              <a:rPr lang="fr-FR" altLang="fr-FR" sz="2800" b="1" smtClean="0">
                <a:solidFill>
                  <a:srgbClr val="FF0000"/>
                </a:solidFill>
              </a:rPr>
            </a:br>
            <a:r>
              <a:rPr lang="fr-FR" altLang="fr-FR" sz="2800" b="1" smtClean="0">
                <a:solidFill>
                  <a:srgbClr val="FF0000"/>
                </a:solidFill>
              </a:rPr>
              <a:t>à haut risque d’acquisition du VIH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354" y="1628778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Le groupe d’experts recommande que la </a:t>
            </a:r>
            <a:r>
              <a:rPr lang="fr-FR" sz="2000" dirty="0" err="1" smtClean="0"/>
              <a:t>PrEP</a:t>
            </a:r>
            <a:r>
              <a:rPr lang="fr-FR" sz="2000" dirty="0" smtClean="0"/>
              <a:t> puisse être prescrite aux HSH non infectés par le VIH :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rapportant des relations anales non protégées avec </a:t>
            </a:r>
            <a:r>
              <a:rPr lang="fr-FR" sz="2000" b="1" dirty="0" smtClean="0">
                <a:solidFill>
                  <a:srgbClr val="FF0000"/>
                </a:solidFill>
              </a:rPr>
              <a:t>au moins deux partenaires sur une période de six mois </a:t>
            </a:r>
            <a:r>
              <a:rPr lang="fr-FR" sz="2000" dirty="0" smtClean="0"/>
              <a:t>(AI) 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ou ayant présenté </a:t>
            </a:r>
            <a:r>
              <a:rPr lang="fr-FR" sz="2000" b="1" dirty="0" smtClean="0">
                <a:solidFill>
                  <a:srgbClr val="FF0000"/>
                </a:solidFill>
              </a:rPr>
              <a:t>plusieurs épisodes d’IST </a:t>
            </a:r>
            <a:r>
              <a:rPr lang="fr-FR" sz="2000" dirty="0" smtClean="0"/>
              <a:t>(syphilis, infections à </a:t>
            </a:r>
            <a:r>
              <a:rPr lang="fr-FR" sz="2000" i="1" dirty="0" smtClean="0"/>
              <a:t>Chlamydia</a:t>
            </a:r>
            <a:r>
              <a:rPr lang="fr-FR" sz="2000" dirty="0" smtClean="0"/>
              <a:t>, gonococcie ou primo-infection par les virus des hépatites B ou C) </a:t>
            </a:r>
            <a:r>
              <a:rPr lang="fr-FR" sz="2000" b="1" dirty="0" smtClean="0">
                <a:solidFill>
                  <a:srgbClr val="FF0000"/>
                </a:solidFill>
              </a:rPr>
              <a:t>dans l’année </a:t>
            </a:r>
            <a:r>
              <a:rPr lang="fr-FR" sz="2000" dirty="0" smtClean="0"/>
              <a:t>(BIII)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ou ayant eu </a:t>
            </a:r>
            <a:r>
              <a:rPr lang="fr-FR" sz="2000" b="1" dirty="0" smtClean="0">
                <a:solidFill>
                  <a:srgbClr val="FF0000"/>
                </a:solidFill>
              </a:rPr>
              <a:t>plusieurs recours à une prophylaxie antirétrovirale post-exposition dans l’année </a:t>
            </a:r>
            <a:r>
              <a:rPr lang="fr-FR" sz="2000" dirty="0" smtClean="0"/>
              <a:t>(BIII)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dirty="0" smtClean="0"/>
              <a:t>ou ayant l’habitude de consommer des </a:t>
            </a:r>
            <a:r>
              <a:rPr lang="fr-FR" sz="2000" b="1" dirty="0" smtClean="0">
                <a:solidFill>
                  <a:srgbClr val="FF0000"/>
                </a:solidFill>
              </a:rPr>
              <a:t>substances </a:t>
            </a:r>
            <a:r>
              <a:rPr lang="fr-FR" sz="2000" b="1" dirty="0" err="1" smtClean="0">
                <a:solidFill>
                  <a:srgbClr val="FF0000"/>
                </a:solidFill>
              </a:rPr>
              <a:t>psycho-actives</a:t>
            </a:r>
            <a:r>
              <a:rPr lang="fr-FR" sz="2000" b="1" dirty="0" smtClean="0">
                <a:solidFill>
                  <a:srgbClr val="FF0000"/>
                </a:solidFill>
              </a:rPr>
              <a:t> lors des rapports sexuels</a:t>
            </a:r>
            <a:r>
              <a:rPr lang="fr-FR" sz="2000" dirty="0" smtClean="0"/>
              <a:t> (BIII)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1" smtClean="0">
                <a:solidFill>
                  <a:srgbClr val="FF0000"/>
                </a:solidFill>
              </a:rPr>
              <a:t>Modalités d’administration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/>
              <a:t>Le groupe d’experts </a:t>
            </a:r>
            <a:r>
              <a:rPr lang="fr-FR" sz="2000" dirty="0" smtClean="0"/>
              <a:t>recommande: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soit </a:t>
            </a:r>
            <a:r>
              <a:rPr lang="fr-FR" sz="2000" b="1" dirty="0">
                <a:solidFill>
                  <a:srgbClr val="FF0000"/>
                </a:solidFill>
              </a:rPr>
              <a:t>une prévention continue par un comprimé quotidien de </a:t>
            </a:r>
            <a:r>
              <a:rPr lang="fr-FR" sz="2000" b="1" dirty="0" err="1" smtClean="0">
                <a:solidFill>
                  <a:srgbClr val="FF0000"/>
                </a:solidFill>
              </a:rPr>
              <a:t>ténofovirDF</a:t>
            </a:r>
            <a:r>
              <a:rPr lang="fr-FR" sz="2000" b="1" dirty="0" smtClean="0">
                <a:solidFill>
                  <a:srgbClr val="FF0000"/>
                </a:solidFill>
              </a:rPr>
              <a:t>/</a:t>
            </a:r>
            <a:r>
              <a:rPr lang="fr-FR" sz="2000" b="1" dirty="0" err="1" smtClean="0">
                <a:solidFill>
                  <a:srgbClr val="FF0000"/>
                </a:solidFill>
              </a:rPr>
              <a:t>emtricitabine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(activité optimale </a:t>
            </a:r>
            <a:r>
              <a:rPr lang="fr-FR" sz="2000" dirty="0"/>
              <a:t>protectrice </a:t>
            </a:r>
            <a:r>
              <a:rPr lang="fr-FR" sz="2000" dirty="0" smtClean="0"/>
              <a:t>après </a:t>
            </a:r>
            <a:r>
              <a:rPr lang="fr-FR" sz="2000" dirty="0"/>
              <a:t>7 jours </a:t>
            </a:r>
            <a:r>
              <a:rPr lang="fr-FR" sz="2000" dirty="0" smtClean="0"/>
              <a:t>chez les HSH et après </a:t>
            </a:r>
            <a:r>
              <a:rPr lang="fr-FR" sz="2000" dirty="0"/>
              <a:t>21 </a:t>
            </a:r>
            <a:r>
              <a:rPr lang="fr-FR" sz="2000" dirty="0" smtClean="0"/>
              <a:t>jours chez les femmes)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soit </a:t>
            </a:r>
            <a:r>
              <a:rPr lang="fr-FR" sz="2000" b="1" dirty="0">
                <a:solidFill>
                  <a:srgbClr val="FF0000"/>
                </a:solidFill>
              </a:rPr>
              <a:t>une prévention « à la demande » comprenant deux comprimés de </a:t>
            </a:r>
            <a:r>
              <a:rPr lang="fr-FR" sz="2000" b="1" dirty="0" err="1">
                <a:solidFill>
                  <a:srgbClr val="FF0000"/>
                </a:solidFill>
              </a:rPr>
              <a:t>ténofovirDF</a:t>
            </a:r>
            <a:r>
              <a:rPr lang="fr-FR" sz="2000" b="1" dirty="0">
                <a:solidFill>
                  <a:srgbClr val="FF0000"/>
                </a:solidFill>
              </a:rPr>
              <a:t>/</a:t>
            </a:r>
            <a:r>
              <a:rPr lang="fr-FR" sz="2000" b="1" dirty="0" err="1">
                <a:solidFill>
                  <a:srgbClr val="FF0000"/>
                </a:solidFill>
              </a:rPr>
              <a:t>emtricitabine</a:t>
            </a:r>
            <a:r>
              <a:rPr lang="fr-FR" sz="2000" b="1" dirty="0">
                <a:solidFill>
                  <a:srgbClr val="FF0000"/>
                </a:solidFill>
              </a:rPr>
              <a:t> pris entre 24h et 2h précédant l’acte sexuel, puis un comprimé 24h et un autre 48h après la prise précédant la relation sexuelle </a:t>
            </a:r>
            <a:r>
              <a:rPr lang="fr-FR" sz="2000" dirty="0"/>
              <a:t>(ou prise continue et quotidienne si des relations ont lieu avant la prise complémentaire suivant l’acte).</a:t>
            </a:r>
            <a:r>
              <a:rPr lang="fr-FR" sz="2000" b="1" dirty="0"/>
              <a:t> </a:t>
            </a:r>
            <a:r>
              <a:rPr lang="fr-FR" sz="2000" dirty="0" smtClean="0"/>
              <a:t>L’efficacité </a:t>
            </a:r>
            <a:r>
              <a:rPr lang="fr-FR" sz="2000" dirty="0"/>
              <a:t>de </a:t>
            </a:r>
            <a:r>
              <a:rPr lang="fr-FR" sz="2000" b="1" dirty="0"/>
              <a:t>cette modalité de prise</a:t>
            </a:r>
            <a:r>
              <a:rPr lang="fr-FR" sz="2000" dirty="0"/>
              <a:t> n’a toutefois été démontrée que </a:t>
            </a:r>
            <a:r>
              <a:rPr lang="fr-FR" sz="2000" b="1" dirty="0"/>
              <a:t>chez des HSH à haut risque </a:t>
            </a:r>
            <a:r>
              <a:rPr lang="fr-FR" sz="2000" dirty="0"/>
              <a:t>d’acquisition du VIH et </a:t>
            </a:r>
            <a:r>
              <a:rPr lang="fr-FR" sz="2000" b="1" dirty="0"/>
              <a:t>ne peut donc pas être recommandée chez les autres personnes à risque, en particulier les femmes. </a:t>
            </a:r>
            <a:endParaRPr lang="fr-FR" sz="2000" dirty="0"/>
          </a:p>
          <a:p>
            <a:pPr>
              <a:buFont typeface="Arial" charset="0"/>
              <a:buChar char="•"/>
              <a:defRPr/>
            </a:pPr>
            <a:endParaRPr lang="fr-FR" sz="2000" dirty="0"/>
          </a:p>
          <a:p>
            <a:pPr>
              <a:buFont typeface="Arial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re 1"/>
          <p:cNvSpPr>
            <a:spLocks noGrp="1"/>
          </p:cNvSpPr>
          <p:nvPr>
            <p:ph type="title"/>
          </p:nvPr>
        </p:nvSpPr>
        <p:spPr>
          <a:xfrm>
            <a:off x="395287" y="-603250"/>
            <a:ext cx="8229600" cy="1862138"/>
          </a:xfrm>
        </p:spPr>
        <p:txBody>
          <a:bodyPr/>
          <a:lstStyle/>
          <a:p>
            <a:r>
              <a:rPr lang="fr-FR" altLang="fr-FR" sz="3200" b="1" smtClean="0">
                <a:solidFill>
                  <a:srgbClr val="FF0000"/>
                </a:solidFill>
              </a:rPr>
              <a:t>Surveillance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765176"/>
            <a:ext cx="8497491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première consultation 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visite </a:t>
            </a:r>
            <a:r>
              <a:rPr lang="fr-FR" sz="2000" b="1" dirty="0"/>
              <a:t>médicale </a:t>
            </a:r>
            <a:r>
              <a:rPr lang="fr-FR" sz="2000" dirty="0" smtClean="0"/>
              <a:t>(signes </a:t>
            </a:r>
            <a:r>
              <a:rPr lang="fr-FR" sz="2000" dirty="0"/>
              <a:t>cliniques de primo infection VIH, </a:t>
            </a:r>
            <a:r>
              <a:rPr lang="fr-FR" sz="2000" dirty="0" smtClean="0"/>
              <a:t>médicaments </a:t>
            </a:r>
            <a:r>
              <a:rPr lang="fr-FR" sz="2000" dirty="0" err="1" smtClean="0"/>
              <a:t>néphrotoxiques</a:t>
            </a:r>
            <a:r>
              <a:rPr lang="fr-FR" sz="2000" dirty="0" smtClean="0"/>
              <a:t>, contraception orale)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entretien </a:t>
            </a:r>
            <a:r>
              <a:rPr lang="fr-FR" sz="2000" b="1" dirty="0"/>
              <a:t>de counseling </a:t>
            </a:r>
            <a:r>
              <a:rPr lang="fr-FR" sz="2000" dirty="0" smtClean="0"/>
              <a:t>(incitation </a:t>
            </a:r>
            <a:r>
              <a:rPr lang="fr-FR" sz="2000" dirty="0"/>
              <a:t>à l’absence de rapport sexuel non protégé jusqu’à la </a:t>
            </a:r>
            <a:r>
              <a:rPr lang="fr-FR" sz="2000" dirty="0" smtClean="0"/>
              <a:t>prochaine  consultation)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prélèvement </a:t>
            </a:r>
            <a:r>
              <a:rPr lang="fr-FR" sz="2000" b="1" dirty="0"/>
              <a:t>sanguin </a:t>
            </a:r>
            <a:r>
              <a:rPr lang="fr-FR" sz="2000" dirty="0"/>
              <a:t>[VIH, </a:t>
            </a:r>
            <a:r>
              <a:rPr lang="fr-FR" sz="2000" dirty="0" smtClean="0"/>
              <a:t>VHB, VHC, fonction rénale, IST]</a:t>
            </a:r>
            <a:r>
              <a:rPr lang="fr-FR" b="1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deuxième consultation </a:t>
            </a:r>
            <a:r>
              <a:rPr lang="fr-FR" sz="2000" b="1" dirty="0" smtClean="0">
                <a:solidFill>
                  <a:srgbClr val="FF0000"/>
                </a:solidFill>
              </a:rPr>
              <a:t>trois </a:t>
            </a:r>
            <a:r>
              <a:rPr lang="fr-FR" sz="2000" b="1" dirty="0">
                <a:solidFill>
                  <a:srgbClr val="FF0000"/>
                </a:solidFill>
              </a:rPr>
              <a:t>semaines plus </a:t>
            </a:r>
            <a:r>
              <a:rPr lang="fr-FR" sz="2000" b="1" dirty="0" smtClean="0">
                <a:solidFill>
                  <a:srgbClr val="FF0000"/>
                </a:solidFill>
              </a:rPr>
              <a:t>tard:</a:t>
            </a: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-     </a:t>
            </a:r>
            <a:r>
              <a:rPr lang="fr-FR" sz="2000" b="1" dirty="0" smtClean="0"/>
              <a:t>signes </a:t>
            </a:r>
            <a:r>
              <a:rPr lang="fr-FR" sz="2000" b="1" dirty="0"/>
              <a:t>cliniques de primo infection VIH </a:t>
            </a:r>
            <a:r>
              <a:rPr lang="fr-FR" sz="2000" b="1" dirty="0" smtClean="0"/>
              <a:t>?</a:t>
            </a:r>
            <a:endParaRPr lang="fr-FR" sz="2000" dirty="0"/>
          </a:p>
          <a:p>
            <a:pPr>
              <a:buFontTx/>
              <a:buChar char="-"/>
              <a:defRPr/>
            </a:pPr>
            <a:r>
              <a:rPr lang="fr-FR" sz="2000" b="1" dirty="0" smtClean="0"/>
              <a:t>tirer </a:t>
            </a:r>
            <a:r>
              <a:rPr lang="fr-FR" sz="2000" b="1" dirty="0"/>
              <a:t>les conclusions du premier bilan biologique </a:t>
            </a:r>
            <a:r>
              <a:rPr lang="fr-FR" sz="2000" dirty="0" smtClean="0"/>
              <a:t>(IST, VHB / VHC contre-indication de PreP ne pouvant être levée qu’en RCP)</a:t>
            </a:r>
          </a:p>
          <a:p>
            <a:pPr>
              <a:buFontTx/>
              <a:buChar char="-"/>
              <a:defRPr/>
            </a:pPr>
            <a:r>
              <a:rPr lang="fr-FR" sz="2000" b="1" dirty="0" smtClean="0"/>
              <a:t>nouvelle </a:t>
            </a:r>
            <a:r>
              <a:rPr lang="fr-FR" sz="2000" b="1" dirty="0"/>
              <a:t>vérification du statut sérologique</a:t>
            </a:r>
            <a:r>
              <a:rPr lang="fr-FR" sz="2000" dirty="0"/>
              <a:t> </a:t>
            </a:r>
            <a:r>
              <a:rPr lang="fr-FR" sz="2000" b="1" dirty="0"/>
              <a:t>VIH</a:t>
            </a:r>
            <a:r>
              <a:rPr lang="fr-FR" sz="2000" dirty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-  </a:t>
            </a:r>
            <a:r>
              <a:rPr lang="fr-FR" sz="2000" b="1" dirty="0" smtClean="0"/>
              <a:t>  première </a:t>
            </a:r>
            <a:r>
              <a:rPr lang="fr-FR" sz="2000" b="1" dirty="0"/>
              <a:t>prescription de </a:t>
            </a:r>
            <a:r>
              <a:rPr lang="fr-FR" sz="2000" b="1" dirty="0" smtClean="0"/>
              <a:t>PrEP </a:t>
            </a:r>
          </a:p>
          <a:p>
            <a:pPr>
              <a:buFont typeface="Arial" charset="0"/>
              <a:buChar char="•"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</a:t>
            </a:r>
            <a:r>
              <a:rPr lang="fr-FR" sz="2000" b="1" dirty="0">
                <a:solidFill>
                  <a:srgbClr val="FF0000"/>
                </a:solidFill>
              </a:rPr>
              <a:t>surveillance clinique et biologique trimestrielle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97152" y="-963488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819472"/>
            <a:ext cx="10153128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Personnes consultant pour </a:t>
            </a:r>
            <a:r>
              <a:rPr lang="fr-FR" dirty="0" err="1" smtClean="0"/>
              <a:t>PrEP</a:t>
            </a:r>
            <a:r>
              <a:rPr lang="fr-FR" dirty="0" smtClean="0"/>
              <a:t> dans</a:t>
            </a:r>
            <a:br>
              <a:rPr lang="fr-FR" dirty="0" smtClean="0"/>
            </a:br>
            <a:r>
              <a:rPr lang="fr-FR" dirty="0" smtClean="0"/>
              <a:t>7 services hospitaliers en 2016 (S1)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half" idx="2"/>
          </p:nvPr>
        </p:nvGraphicFramePr>
        <p:xfrm>
          <a:off x="323528" y="1992600"/>
          <a:ext cx="800323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184"/>
                <a:gridCol w="258904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Caractéristique</a:t>
                      </a:r>
                      <a:r>
                        <a:rPr lang="fr-FR" sz="2400" baseline="0" dirty="0" smtClean="0"/>
                        <a:t> des consultants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Nombres et %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HSH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268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Transgenres </a:t>
                      </a:r>
                      <a:endParaRPr lang="fr-FR" sz="20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12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Femmes originaires d’Afrique subsaharienne, UDI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Antécédents</a:t>
                      </a:r>
                      <a:r>
                        <a:rPr lang="fr-FR" sz="2000" baseline="0" dirty="0" smtClean="0"/>
                        <a:t> d’IST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r-FR" sz="2000" dirty="0" smtClean="0"/>
                        <a:t> Syphilis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33%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r-FR" sz="2000" dirty="0" smtClean="0"/>
                        <a:t> Gonococcie</a:t>
                      </a:r>
                      <a:endParaRPr lang="fr-FR" sz="20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33%</a:t>
                      </a:r>
                      <a:endParaRPr lang="fr-FR" sz="20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Condylomatose</a:t>
                      </a:r>
                      <a:r>
                        <a:rPr lang="fr-FR" sz="2000" dirty="0" smtClean="0"/>
                        <a:t> </a:t>
                      </a:r>
                      <a:endParaRPr lang="fr-FR" sz="20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30%</a:t>
                      </a:r>
                      <a:endParaRPr lang="fr-FR" sz="20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Chlamydiose</a:t>
                      </a:r>
                      <a:endParaRPr lang="fr-FR" sz="20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26%</a:t>
                      </a:r>
                      <a:endParaRPr lang="fr-FR" sz="20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Indications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PrEP</a:t>
                      </a:r>
                      <a:r>
                        <a:rPr lang="fr-FR" sz="2000" baseline="0" dirty="0" smtClean="0"/>
                        <a:t> non retenues</a:t>
                      </a:r>
                      <a:endParaRPr lang="fr-FR" sz="20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10</a:t>
                      </a:r>
                      <a:endParaRPr lang="fr-FR" sz="20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214176" y="6519446"/>
            <a:ext cx="19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 err="1" smtClean="0"/>
              <a:t>Pugliese</a:t>
            </a:r>
            <a:r>
              <a:rPr lang="fr-FR" sz="1600" dirty="0" smtClean="0"/>
              <a:t> P. SFLS 2016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15965"/>
            <a:ext cx="7920879" cy="1081087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3600" dirty="0" smtClean="0"/>
              <a:t>Les nouvelles méthodes de prévention de la transmission de l’infection par le VIH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07196" y="1960566"/>
            <a:ext cx="7910513" cy="2981325"/>
          </a:xfrm>
        </p:spPr>
        <p:txBody>
          <a:bodyPr/>
          <a:lstStyle/>
          <a:p>
            <a:pPr indent="-342900" algn="ctr" eaLnBrk="1" hangingPunct="1">
              <a:buFont typeface="Wingdings 2" pitchFamily="18" charset="2"/>
              <a:buNone/>
            </a:pPr>
            <a:r>
              <a:rPr lang="fr-FR" altLang="fr-FR" b="1" dirty="0" smtClean="0"/>
              <a:t>Le concept de prévention diversifiée</a:t>
            </a:r>
          </a:p>
          <a:p>
            <a:pPr indent="-342900" eaLnBrk="1" hangingPunct="1"/>
            <a:r>
              <a:rPr lang="fr-FR" altLang="fr-FR" dirty="0" smtClean="0"/>
              <a:t>associe, au niveau de la population, les méthodes biomédicales de prévention aux méthodes comportementales :</a:t>
            </a:r>
          </a:p>
          <a:p>
            <a:pPr marL="750888" lvl="1" eaLnBrk="1" hangingPunct="1"/>
            <a:r>
              <a:rPr lang="fr-FR" altLang="fr-FR" sz="2800" dirty="0" smtClean="0"/>
              <a:t>Le </a:t>
            </a:r>
            <a:r>
              <a:rPr lang="fr-FR" altLang="fr-FR" sz="2800" b="1" dirty="0" smtClean="0"/>
              <a:t>dépistage</a:t>
            </a:r>
            <a:endParaRPr lang="fr-FR" altLang="fr-FR" sz="2800" dirty="0" smtClean="0"/>
          </a:p>
          <a:p>
            <a:pPr marL="750888" lvl="1" eaLnBrk="1" hangingPunct="1">
              <a:buFont typeface="Wingdings 2" pitchFamily="18" charset="2"/>
              <a:buNone/>
            </a:pPr>
            <a:r>
              <a:rPr lang="fr-FR" altLang="fr-FR" sz="2800" dirty="0" smtClean="0"/>
              <a:t>				            considérés comme outil 				biomédical de prévention</a:t>
            </a:r>
          </a:p>
          <a:p>
            <a:pPr marL="750888" lvl="1" eaLnBrk="1" hangingPunct="1"/>
            <a:r>
              <a:rPr lang="fr-FR" altLang="fr-FR" sz="2800" dirty="0" smtClean="0"/>
              <a:t>Le </a:t>
            </a:r>
            <a:r>
              <a:rPr lang="fr-FR" altLang="fr-FR" sz="2800" b="1" dirty="0" smtClean="0"/>
              <a:t>traitement</a:t>
            </a:r>
            <a:endParaRPr lang="fr-FR" altLang="fr-FR" sz="2800" dirty="0" smtClean="0"/>
          </a:p>
        </p:txBody>
      </p:sp>
      <p:sp>
        <p:nvSpPr>
          <p:cNvPr id="4" name="Ellipse 3"/>
          <p:cNvSpPr/>
          <p:nvPr/>
        </p:nvSpPr>
        <p:spPr>
          <a:xfrm>
            <a:off x="355997" y="1439863"/>
            <a:ext cx="79629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3347864" y="4149080"/>
            <a:ext cx="346472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3861048"/>
            <a:ext cx="2016224" cy="5040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PrEP</a:t>
            </a:r>
            <a:r>
              <a:rPr lang="fr-FR" dirty="0" smtClean="0"/>
              <a:t> : l’expérience d’un réseau de soins de San Francisco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2320282"/>
            <a:ext cx="8229600" cy="3268958"/>
          </a:xfrm>
        </p:spPr>
        <p:txBody>
          <a:bodyPr/>
          <a:lstStyle/>
          <a:p>
            <a:r>
              <a:rPr lang="fr-FR" dirty="0" smtClean="0"/>
              <a:t>657 </a:t>
            </a:r>
            <a:r>
              <a:rPr lang="fr-FR" dirty="0" err="1" smtClean="0"/>
              <a:t>PrEP</a:t>
            </a:r>
            <a:r>
              <a:rPr lang="fr-FR" dirty="0" smtClean="0"/>
              <a:t> (HSH) initiées de 07/2012 à 02/2015</a:t>
            </a:r>
          </a:p>
          <a:p>
            <a:r>
              <a:rPr lang="fr-FR" dirty="0" smtClean="0"/>
              <a:t>Après un an de suivi :</a:t>
            </a:r>
          </a:p>
          <a:p>
            <a:pPr lvl="1"/>
            <a:r>
              <a:rPr lang="fr-FR" dirty="0" smtClean="0"/>
              <a:t>0</a:t>
            </a:r>
            <a:r>
              <a:rPr lang="fr-FR" smtClean="0"/>
              <a:t> </a:t>
            </a:r>
            <a:r>
              <a:rPr lang="fr-FR" dirty="0" smtClean="0"/>
              <a:t>infection VIH [8,9% anticipés hors </a:t>
            </a:r>
            <a:r>
              <a:rPr lang="fr-FR" dirty="0" err="1" smtClean="0"/>
              <a:t>PrEP</a:t>
            </a:r>
            <a:r>
              <a:rPr lang="fr-FR" dirty="0" smtClean="0"/>
              <a:t>] ;</a:t>
            </a:r>
          </a:p>
          <a:p>
            <a:pPr lvl="1"/>
            <a:r>
              <a:rPr lang="fr-FR" u="sng" dirty="0" smtClean="0"/>
              <a:t>&gt;</a:t>
            </a:r>
            <a:r>
              <a:rPr lang="fr-FR" dirty="0" smtClean="0"/>
              <a:t> 1 IST chez 50% des consultants ;</a:t>
            </a:r>
          </a:p>
          <a:p>
            <a:pPr lvl="1"/>
            <a:r>
              <a:rPr lang="fr-FR" dirty="0" smtClean="0"/>
              <a:t>Diminution d’utilisation du préservatif chez 41% des consultants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40366" y="6488668"/>
            <a:ext cx="2503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 err="1" smtClean="0"/>
              <a:t>Volk</a:t>
            </a:r>
            <a:r>
              <a:rPr lang="fr-FR" sz="1600" dirty="0" smtClean="0"/>
              <a:t> JE. CID 2015;61:1601-3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re 1"/>
          <p:cNvSpPr>
            <a:spLocks noGrp="1"/>
          </p:cNvSpPr>
          <p:nvPr>
            <p:ph type="title"/>
          </p:nvPr>
        </p:nvSpPr>
        <p:spPr>
          <a:xfrm>
            <a:off x="457200" y="170121"/>
            <a:ext cx="8229600" cy="659204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dirty="0" smtClean="0"/>
              <a:t>Le dépistage : un outil de prévention</a:t>
            </a:r>
          </a:p>
        </p:txBody>
      </p:sp>
      <p:sp>
        <p:nvSpPr>
          <p:cNvPr id="2447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FR" altLang="fr-FR" b="1" dirty="0" smtClean="0"/>
              <a:t>	Au-delà de l’intérêt thérapeutique individuel,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altLang="fr-FR" b="1" dirty="0" smtClean="0"/>
              <a:t>Pourquoi le dépistage est-il un outil de prévention :</a:t>
            </a:r>
            <a:br>
              <a:rPr lang="fr-FR" altLang="fr-FR" b="1" dirty="0" smtClean="0"/>
            </a:br>
            <a:endParaRPr lang="fr-FR" altLang="fr-FR" b="1" dirty="0" smtClean="0"/>
          </a:p>
          <a:p>
            <a:pPr eaLnBrk="1" hangingPunct="1"/>
            <a:r>
              <a:rPr lang="fr-FR" altLang="fr-FR" dirty="0" smtClean="0"/>
              <a:t>60% des contaminations sexuelles ont pour origine les 20% de personnes ignorant leur statut</a:t>
            </a:r>
            <a:r>
              <a:rPr lang="fr-FR" altLang="fr-FR" baseline="30000" dirty="0" smtClean="0"/>
              <a:t>1</a:t>
            </a:r>
          </a:p>
          <a:p>
            <a:pPr eaLnBrk="1" hangingPunct="1"/>
            <a:r>
              <a:rPr lang="fr-FR" altLang="fr-FR" dirty="0" smtClean="0"/>
              <a:t>Une personne qui se sait contaminée a une probabilité 2 à 3,5 fois plus élevée d’adopter des méthodes de prévention et de modifier son comportement qu’une personne qui l’ignore</a:t>
            </a:r>
            <a:r>
              <a:rPr lang="fr-FR" altLang="fr-FR" baseline="30000" dirty="0" smtClean="0"/>
              <a:t>2</a:t>
            </a:r>
          </a:p>
        </p:txBody>
      </p:sp>
      <p:sp>
        <p:nvSpPr>
          <p:cNvPr id="4" name="Ellipse 3"/>
          <p:cNvSpPr/>
          <p:nvPr/>
        </p:nvSpPr>
        <p:spPr>
          <a:xfrm>
            <a:off x="355997" y="787400"/>
            <a:ext cx="79629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4766" y="6167045"/>
            <a:ext cx="3299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1</a:t>
            </a:r>
            <a:r>
              <a:rPr lang="fr-FR" dirty="0" smtClean="0"/>
              <a:t>Supervie V, Transcriptases. 2012</a:t>
            </a:r>
          </a:p>
          <a:p>
            <a:r>
              <a:rPr lang="fr-FR" baseline="30000" dirty="0" smtClean="0"/>
              <a:t>2</a:t>
            </a:r>
            <a:r>
              <a:rPr lang="fr-FR" dirty="0" smtClean="0"/>
              <a:t>Marks G, AIDS. 2006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827584" y="6093296"/>
            <a:ext cx="1800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Méthodes de dépistage VIH</a:t>
            </a:r>
            <a:br>
              <a:rPr lang="fr-FR" dirty="0" smtClean="0"/>
            </a:br>
            <a:r>
              <a:rPr lang="fr-FR" dirty="0" smtClean="0"/>
              <a:t>et taux de positivité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1520" y="2284175"/>
          <a:ext cx="8208912" cy="31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748883">
                <a:tc>
                  <a:txBody>
                    <a:bodyPr/>
                    <a:lstStyle/>
                    <a:p>
                      <a:r>
                        <a:rPr lang="fr-FR" dirty="0" smtClean="0"/>
                        <a:t>Méthode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tests réalisés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Taux de positivité</a:t>
                      </a:r>
                      <a:endParaRPr lang="fr-FR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fr-FR" dirty="0" smtClean="0"/>
                        <a:t>ELISA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5.300.000 (2014)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2,1 p mille</a:t>
                      </a:r>
                      <a:endParaRPr lang="fr-FR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fr-FR" dirty="0" smtClean="0"/>
                        <a:t>TROD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(disponible depuis 2012)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61.566</a:t>
                      </a:r>
                      <a:r>
                        <a:rPr lang="fr-FR" baseline="0" dirty="0" smtClean="0"/>
                        <a:t> (2014)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9,0 p mille</a:t>
                      </a:r>
                      <a:endParaRPr lang="fr-FR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fr-FR" dirty="0" smtClean="0"/>
                        <a:t>Autotest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(</a:t>
                      </a:r>
                      <a:r>
                        <a:rPr lang="fr-FR" dirty="0" smtClean="0"/>
                        <a:t>disponible </a:t>
                      </a:r>
                      <a:r>
                        <a:rPr lang="fr-FR" dirty="0" smtClean="0"/>
                        <a:t>depuis 15/09/2015)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140.000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? (évaluation en cours)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Diagnostic de l’infection par le VIH :</a:t>
            </a:r>
            <a:br>
              <a:rPr lang="fr-FR" dirty="0" smtClean="0"/>
            </a:br>
            <a:r>
              <a:rPr lang="fr-FR" sz="3600" dirty="0" smtClean="0"/>
              <a:t>T.R.O.D. (Test Rapide d’Orientation Diagnostique)</a:t>
            </a:r>
          </a:p>
        </p:txBody>
      </p:sp>
      <p:sp>
        <p:nvSpPr>
          <p:cNvPr id="240643" name="AutoShape 5" descr="9k="/>
          <p:cNvSpPr>
            <a:spLocks noChangeAspect="1" noChangeArrowheads="1"/>
          </p:cNvSpPr>
          <p:nvPr/>
        </p:nvSpPr>
        <p:spPr bwMode="auto">
          <a:xfrm>
            <a:off x="4606531" y="1923501"/>
            <a:ext cx="1521619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40644" name="AutoShape 7" descr="9k="/>
          <p:cNvSpPr>
            <a:spLocks noChangeAspect="1" noChangeArrowheads="1"/>
          </p:cNvSpPr>
          <p:nvPr/>
        </p:nvSpPr>
        <p:spPr bwMode="auto">
          <a:xfrm>
            <a:off x="4606531" y="1923501"/>
            <a:ext cx="1521619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altLang="fr-FR" sz="1600">
              <a:solidFill>
                <a:srgbClr val="000000"/>
              </a:solidFill>
            </a:endParaRPr>
          </a:p>
        </p:txBody>
      </p:sp>
      <p:pic>
        <p:nvPicPr>
          <p:cNvPr id="240645" name="Picture 13"/>
          <p:cNvPicPr>
            <a:picLocks noChangeAspect="1" noChangeArrowheads="1"/>
          </p:cNvPicPr>
          <p:nvPr/>
        </p:nvPicPr>
        <p:blipFill>
          <a:blip r:embed="rId3" cstate="print"/>
          <a:srcRect l="16049"/>
          <a:stretch>
            <a:fillRect/>
          </a:stretch>
        </p:blipFill>
        <p:spPr bwMode="auto">
          <a:xfrm>
            <a:off x="2897981" y="2085431"/>
            <a:ext cx="11334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6" name="Picture 14"/>
          <p:cNvPicPr>
            <a:picLocks noChangeAspect="1" noChangeArrowheads="1"/>
          </p:cNvPicPr>
          <p:nvPr/>
        </p:nvPicPr>
        <p:blipFill>
          <a:blip r:embed="rId4" cstate="print"/>
          <a:srcRect r="25768"/>
          <a:stretch>
            <a:fillRect/>
          </a:stretch>
        </p:blipFill>
        <p:spPr bwMode="auto">
          <a:xfrm>
            <a:off x="4086225" y="2085426"/>
            <a:ext cx="864394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198" y="2085426"/>
            <a:ext cx="757238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824" y="2085426"/>
            <a:ext cx="7191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9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9871" y="2085426"/>
            <a:ext cx="663179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50" name="AutoShape 18"/>
          <p:cNvSpPr>
            <a:spLocks noChangeAspect="1" noChangeArrowheads="1" noTextEdit="1"/>
          </p:cNvSpPr>
          <p:nvPr/>
        </p:nvSpPr>
        <p:spPr bwMode="auto">
          <a:xfrm>
            <a:off x="1964531" y="2085431"/>
            <a:ext cx="11525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pic>
        <p:nvPicPr>
          <p:cNvPr id="240651" name="Picture 20"/>
          <p:cNvPicPr>
            <a:picLocks noChangeAspect="1" noChangeArrowheads="1"/>
          </p:cNvPicPr>
          <p:nvPr/>
        </p:nvPicPr>
        <p:blipFill>
          <a:blip r:embed="rId8" cstate="print"/>
          <a:srcRect r="15860"/>
          <a:stretch>
            <a:fillRect/>
          </a:stretch>
        </p:blipFill>
        <p:spPr bwMode="auto">
          <a:xfrm>
            <a:off x="1871662" y="2085431"/>
            <a:ext cx="972741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52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1664" y="3372894"/>
            <a:ext cx="534709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Rectangle 22"/>
          <p:cNvSpPr>
            <a:spLocks noChangeArrowheads="1"/>
          </p:cNvSpPr>
          <p:nvPr/>
        </p:nvSpPr>
        <p:spPr bwMode="auto">
          <a:xfrm>
            <a:off x="35497" y="5092376"/>
            <a:ext cx="1458515" cy="10080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Résultat en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moins de 10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minutes</a:t>
            </a:r>
          </a:p>
        </p:txBody>
      </p:sp>
      <p:sp>
        <p:nvSpPr>
          <p:cNvPr id="12302" name="Rectangle 23"/>
          <p:cNvSpPr>
            <a:spLocks noChangeArrowheads="1"/>
          </p:cNvSpPr>
          <p:nvPr/>
        </p:nvSpPr>
        <p:spPr bwMode="auto">
          <a:xfrm>
            <a:off x="1835696" y="5092376"/>
            <a:ext cx="1962498" cy="10080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Réalisable en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dehors d’un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laboratoire</a:t>
            </a:r>
          </a:p>
        </p:txBody>
      </p:sp>
      <p:sp>
        <p:nvSpPr>
          <p:cNvPr id="12303" name="Rectangle 24"/>
          <p:cNvSpPr>
            <a:spLocks noChangeArrowheads="1"/>
          </p:cNvSpPr>
          <p:nvPr/>
        </p:nvSpPr>
        <p:spPr bwMode="auto">
          <a:xfrm>
            <a:off x="4139806" y="5092376"/>
            <a:ext cx="2304403" cy="10080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Ne détecte pas les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infections récentes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(&lt;3 mois)</a:t>
            </a:r>
          </a:p>
        </p:txBody>
      </p:sp>
      <p:sp>
        <p:nvSpPr>
          <p:cNvPr id="12304" name="Rectangle 25"/>
          <p:cNvSpPr>
            <a:spLocks noChangeArrowheads="1"/>
          </p:cNvSpPr>
          <p:nvPr/>
        </p:nvSpPr>
        <p:spPr bwMode="auto">
          <a:xfrm>
            <a:off x="6588224" y="5092376"/>
            <a:ext cx="2412006" cy="98107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Doit toujours être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confirmé par une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FFFFFF"/>
                </a:solidFill>
              </a:rPr>
              <a:t>sérologie ELISA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237312"/>
            <a:ext cx="9130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srgbClr val="000000"/>
                </a:solidFill>
              </a:rPr>
              <a:t>Confirmation par sérologie nécessaire </a:t>
            </a:r>
            <a:r>
              <a:rPr lang="fr-FR" altLang="fr-FR" sz="1600" dirty="0" smtClean="0">
                <a:solidFill>
                  <a:srgbClr val="000000"/>
                </a:solidFill>
              </a:rPr>
              <a:t>: </a:t>
            </a:r>
            <a:r>
              <a:rPr lang="fr-FR" altLang="fr-FR" sz="1600" dirty="0">
                <a:solidFill>
                  <a:srgbClr val="000000"/>
                </a:solidFill>
              </a:rPr>
              <a:t>si négatif, il ne détecte pas les infections récentes, si positif, il faut la confirmation par Western-blot</a:t>
            </a:r>
          </a:p>
        </p:txBody>
      </p:sp>
      <p:sp>
        <p:nvSpPr>
          <p:cNvPr id="19" name="Ellipse 18"/>
          <p:cNvSpPr/>
          <p:nvPr/>
        </p:nvSpPr>
        <p:spPr>
          <a:xfrm>
            <a:off x="355997" y="1484784"/>
            <a:ext cx="79629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intérêts des TROD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389"/>
            <a:ext cx="8363272" cy="4525963"/>
          </a:xfrm>
        </p:spPr>
        <p:txBody>
          <a:bodyPr/>
          <a:lstStyle/>
          <a:p>
            <a:r>
              <a:rPr lang="fr-FR" dirty="0" smtClean="0"/>
              <a:t>Le patient n’a pas besoin de revenir chercher le résultat du test</a:t>
            </a:r>
          </a:p>
          <a:p>
            <a:r>
              <a:rPr lang="fr-FR" dirty="0" smtClean="0"/>
              <a:t>Le test peut être fait en dehors des structures de soin (locaux associatifs, lieux de convivialité, bois de </a:t>
            </a:r>
            <a:r>
              <a:rPr lang="fr-FR" dirty="0" err="1" smtClean="0"/>
              <a:t>boulogne</a:t>
            </a:r>
            <a:r>
              <a:rPr lang="fr-FR" dirty="0" smtClean="0"/>
              <a:t>, foyers de migrants…)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25102"/>
            <a:ext cx="6172200" cy="603250"/>
          </a:xfr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fr-FR" altLang="fr-FR" sz="4400" dirty="0" smtClean="0"/>
              <a:t>Autotests VIH</a:t>
            </a:r>
          </a:p>
        </p:txBody>
      </p:sp>
      <p:pic>
        <p:nvPicPr>
          <p:cNvPr id="2457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08808"/>
            <a:ext cx="4572000" cy="554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www.autotest-sante.com/medias/images/photo_vih_autotest_dsc_025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406" y="1296144"/>
            <a:ext cx="461059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autotests diagnostiques du VIH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Accessibles en pharmacie (juin 2015) sans </a:t>
            </a:r>
            <a:r>
              <a:rPr lang="fr-FR" dirty="0" smtClean="0"/>
              <a:t>prescription, </a:t>
            </a:r>
            <a:r>
              <a:rPr lang="fr-FR" dirty="0" smtClean="0"/>
              <a:t>et </a:t>
            </a:r>
            <a:r>
              <a:rPr lang="fr-FR" dirty="0" smtClean="0"/>
              <a:t>en </a:t>
            </a:r>
            <a:r>
              <a:rPr lang="fr-FR" dirty="0" err="1" smtClean="0"/>
              <a:t>CeGIDD</a:t>
            </a:r>
            <a:endParaRPr lang="fr-FR" dirty="0" smtClean="0"/>
          </a:p>
          <a:p>
            <a:r>
              <a:rPr lang="fr-FR" dirty="0" smtClean="0"/>
              <a:t>Permettent un dépistage confidentiel, mais sont moins sensibles que les tests ELISA pour les diagnostics d’infection récente</a:t>
            </a:r>
          </a:p>
          <a:p>
            <a:r>
              <a:rPr lang="fr-FR" dirty="0" smtClean="0"/>
              <a:t>140.000 autotests vendus en pharmacie</a:t>
            </a:r>
            <a:br>
              <a:rPr lang="fr-FR" dirty="0" smtClean="0"/>
            </a:br>
            <a:r>
              <a:rPr lang="fr-FR" dirty="0" smtClean="0"/>
              <a:t>(l’autotest comme 1</a:t>
            </a:r>
            <a:r>
              <a:rPr lang="fr-FR" baseline="30000" dirty="0" smtClean="0"/>
              <a:t>er</a:t>
            </a:r>
            <a:r>
              <a:rPr lang="fr-FR" dirty="0" smtClean="0"/>
              <a:t> dépistage pour 40% des utilisateurs, 20% ne se seraient pas dépistés autrement)</a:t>
            </a:r>
          </a:p>
          <a:p>
            <a:r>
              <a:rPr lang="fr-FR" dirty="0" smtClean="0"/>
              <a:t>Coûtent en moyenne 25 à 28 € en pharmacie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15965"/>
            <a:ext cx="7920879" cy="1081087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3600" dirty="0" smtClean="0"/>
              <a:t>Les nouvelles méthodes de prévention de la transmission de l’infection par le VIH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07196" y="1960566"/>
            <a:ext cx="7910513" cy="2981325"/>
          </a:xfrm>
        </p:spPr>
        <p:txBody>
          <a:bodyPr/>
          <a:lstStyle/>
          <a:p>
            <a:pPr indent="-342900" algn="ctr" eaLnBrk="1" hangingPunct="1">
              <a:buFont typeface="Wingdings 2" pitchFamily="18" charset="2"/>
              <a:buNone/>
            </a:pPr>
            <a:r>
              <a:rPr lang="fr-FR" altLang="fr-FR" b="1" dirty="0" smtClean="0"/>
              <a:t>Le concept de prévention diversifiée</a:t>
            </a:r>
          </a:p>
          <a:p>
            <a:pPr indent="-342900" eaLnBrk="1" hangingPunct="1"/>
            <a:r>
              <a:rPr lang="fr-FR" altLang="fr-FR" dirty="0" smtClean="0"/>
              <a:t>associe, au niveau de la population, les méthodes biomédicales de prévention aux méthodes comportementales :</a:t>
            </a:r>
          </a:p>
          <a:p>
            <a:pPr marL="750888" lvl="1" eaLnBrk="1" hangingPunct="1"/>
            <a:r>
              <a:rPr lang="fr-FR" altLang="fr-FR" sz="2800" dirty="0" smtClean="0"/>
              <a:t>Le </a:t>
            </a:r>
            <a:r>
              <a:rPr lang="fr-FR" altLang="fr-FR" sz="2800" b="1" dirty="0" smtClean="0"/>
              <a:t>dépistage</a:t>
            </a:r>
            <a:endParaRPr lang="fr-FR" altLang="fr-FR" sz="2800" dirty="0" smtClean="0"/>
          </a:p>
          <a:p>
            <a:pPr marL="750888" lvl="1" eaLnBrk="1" hangingPunct="1">
              <a:buFont typeface="Wingdings 2" pitchFamily="18" charset="2"/>
              <a:buNone/>
            </a:pPr>
            <a:r>
              <a:rPr lang="fr-FR" altLang="fr-FR" sz="2800" dirty="0" smtClean="0"/>
              <a:t>				            considérés comme outil 				biomédical de prévention</a:t>
            </a:r>
          </a:p>
          <a:p>
            <a:pPr marL="750888" lvl="1" eaLnBrk="1" hangingPunct="1"/>
            <a:r>
              <a:rPr lang="fr-FR" altLang="fr-FR" sz="2800" dirty="0" smtClean="0"/>
              <a:t>Le </a:t>
            </a:r>
            <a:r>
              <a:rPr lang="fr-FR" altLang="fr-FR" sz="2800" b="1" dirty="0" smtClean="0"/>
              <a:t>traitement</a:t>
            </a:r>
            <a:endParaRPr lang="fr-FR" altLang="fr-FR" sz="2800" dirty="0" smtClean="0"/>
          </a:p>
        </p:txBody>
      </p:sp>
      <p:sp>
        <p:nvSpPr>
          <p:cNvPr id="4" name="Ellipse 3"/>
          <p:cNvSpPr/>
          <p:nvPr/>
        </p:nvSpPr>
        <p:spPr>
          <a:xfrm>
            <a:off x="355997" y="1439863"/>
            <a:ext cx="79629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3347864" y="4149080"/>
            <a:ext cx="346472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5301208"/>
            <a:ext cx="2160240" cy="5040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Human">
  <a:themeElements>
    <a:clrScheme name="1_Human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1_Human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Human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Human">
  <a:themeElements>
    <a:clrScheme name="2_Human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2_Human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2_Human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Human">
  <a:themeElements>
    <a:clrScheme name="5_Human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5_Human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Human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685</Words>
  <Application>Microsoft Office PowerPoint</Application>
  <PresentationFormat>Affichage à l'écran (4:3)</PresentationFormat>
  <Paragraphs>133</Paragraphs>
  <Slides>20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Thème Office</vt:lpstr>
      <vt:lpstr>1_Thème Office</vt:lpstr>
      <vt:lpstr>4_Human</vt:lpstr>
      <vt:lpstr>2_Human</vt:lpstr>
      <vt:lpstr>5_Human</vt:lpstr>
      <vt:lpstr>Modèle par défaut</vt:lpstr>
      <vt:lpstr>4_Thème Office</vt:lpstr>
      <vt:lpstr>Quelques chiffres sur l’infection VIH en France</vt:lpstr>
      <vt:lpstr>Les nouvelles méthodes de prévention de la transmission de l’infection par le VIH</vt:lpstr>
      <vt:lpstr>Le dépistage : un outil de prévention</vt:lpstr>
      <vt:lpstr>Méthodes de dépistage VIH et taux de positivité</vt:lpstr>
      <vt:lpstr>Diagnostic de l’infection par le VIH : T.R.O.D. (Test Rapide d’Orientation Diagnostique)</vt:lpstr>
      <vt:lpstr>Les intérêts des TROD</vt:lpstr>
      <vt:lpstr>Autotests VIH</vt:lpstr>
      <vt:lpstr>Les autotests diagnostiques du VIH</vt:lpstr>
      <vt:lpstr>Les nouvelles méthodes de prévention de la transmission de l’infection par le VIH</vt:lpstr>
      <vt:lpstr>Le traitement ARV : un outil de prévention</vt:lpstr>
      <vt:lpstr>iPrEx : étude randomisée contre placebo d’une chimioprophylaxie de prévention de la transmission sexuelle du VIH par le truvada chez 2499 HSH à risque élevé</vt:lpstr>
      <vt:lpstr>Molina J et al. N Engl J Med 2015</vt:lpstr>
      <vt:lpstr>PrEP : de la recherche aux soins courants</vt:lpstr>
      <vt:lpstr>Indications 1 PrEP chez les HSH ayant des relations sexuelles  à haut risque d’acquisition du VIH</vt:lpstr>
      <vt:lpstr>Modalités d’administration </vt:lpstr>
      <vt:lpstr>Surveillance</vt:lpstr>
      <vt:lpstr>Diapositive 17</vt:lpstr>
      <vt:lpstr>Diapositive 18</vt:lpstr>
      <vt:lpstr>Personnes consultant pour PrEP dans 7 services hospitaliers en 2016 (S1)</vt:lpstr>
      <vt:lpstr>PrEP : l’expérience d’un réseau de soins de San Francisco</vt:lpstr>
    </vt:vector>
  </TitlesOfParts>
  <Company>MSS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pyeni</dc:creator>
  <cp:lastModifiedBy>pyeni</cp:lastModifiedBy>
  <cp:revision>45</cp:revision>
  <dcterms:created xsi:type="dcterms:W3CDTF">2016-11-24T13:39:54Z</dcterms:created>
  <dcterms:modified xsi:type="dcterms:W3CDTF">2016-11-28T14:49:35Z</dcterms:modified>
</cp:coreProperties>
</file>