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6" r:id="rId4"/>
    <p:sldId id="264" r:id="rId5"/>
    <p:sldId id="263" r:id="rId6"/>
    <p:sldId id="267" r:id="rId7"/>
    <p:sldId id="260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76800" autoAdjust="0"/>
  </p:normalViewPr>
  <p:slideViewPr>
    <p:cSldViewPr snapToGrid="0" snapToObjects="1">
      <p:cViewPr>
        <p:scale>
          <a:sx n="66" d="100"/>
          <a:sy n="66" d="100"/>
        </p:scale>
        <p:origin x="-2850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EA47F-F2C6-4496-BFF6-03D93637F74D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94F63-AFC1-4233-BD78-87FE443C1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833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4F63-AFC1-4233-BD78-87FE443C13C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511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4F63-AFC1-4233-BD78-87FE443C13C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162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4F63-AFC1-4233-BD78-87FE443C13C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30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4F63-AFC1-4233-BD78-87FE443C13C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437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4F63-AFC1-4233-BD78-87FE443C13C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054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4F63-AFC1-4233-BD78-87FE443C13C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899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4F63-AFC1-4233-BD78-87FE443C13C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6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94F63-AFC1-4233-BD78-87FE443C13C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60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66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96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0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63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4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4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256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06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50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65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88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63EB-6A52-BB49-A1EC-10FFBC06B12A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87B88-7526-B04E-BB85-00C9C5422F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83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 </a:t>
            </a:r>
            <a:r>
              <a:rPr lang="fr-FR" b="1" dirty="0"/>
              <a:t>Table ronde : dépister et orienter ; l’affaire de tous </a:t>
            </a:r>
            <a:r>
              <a:rPr lang="fr-FR" dirty="0"/>
              <a:t>	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Florence GODEFROY, infirmière Espace Santé Jeunes, CPEF</a:t>
            </a:r>
          </a:p>
          <a:p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Hermine GAILLARD, médecin généraliste, CEGIDD, CMS 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3I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" y="185737"/>
            <a:ext cx="20669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33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68178"/>
            <a:ext cx="8229600" cy="1143000"/>
          </a:xfrm>
        </p:spPr>
        <p:txBody>
          <a:bodyPr>
            <a:normAutofit/>
          </a:bodyPr>
          <a:lstStyle/>
          <a:p>
            <a:r>
              <a:rPr lang="fr-FR" b="1" dirty="0" smtClean="0"/>
              <a:t>Que fait l’ </a:t>
            </a:r>
            <a:r>
              <a:rPr lang="fr-FR" b="1" dirty="0"/>
              <a:t>ESJ </a:t>
            </a:r>
            <a:r>
              <a:rPr lang="fr-FR" b="1" dirty="0" smtClean="0"/>
              <a:t>? – </a:t>
            </a:r>
            <a:r>
              <a:rPr lang="fr-FR" sz="2800" dirty="0" smtClean="0"/>
              <a:t>(</a:t>
            </a:r>
            <a:r>
              <a:rPr lang="fr-FR" sz="3100" b="1" i="1" dirty="0" smtClean="0"/>
              <a:t>Espace Santé Jeunes</a:t>
            </a:r>
            <a:r>
              <a:rPr lang="fr-FR" sz="3100" i="1" dirty="0" smtClean="0"/>
              <a:t>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429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Lieu d’accueil, d’écoute, d’information, d’accompagnement et d’orientation. 12-25 ans</a:t>
            </a:r>
          </a:p>
          <a:p>
            <a:r>
              <a:rPr lang="fr-FR" dirty="0"/>
              <a:t>Offre diversifiée </a:t>
            </a:r>
            <a:r>
              <a:rPr lang="fr-FR" dirty="0" smtClean="0"/>
              <a:t>de prévention médico sociale</a:t>
            </a:r>
          </a:p>
          <a:p>
            <a:r>
              <a:rPr lang="fr-FR" dirty="0" smtClean="0"/>
              <a:t>Anonymat, Confidentialité, Gratuité</a:t>
            </a:r>
          </a:p>
          <a:p>
            <a:r>
              <a:rPr lang="fr-FR" dirty="0"/>
              <a:t>Comment viennent les jeunes ?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Bouche </a:t>
            </a:r>
            <a:r>
              <a:rPr lang="fr-FR" dirty="0"/>
              <a:t>à </a:t>
            </a:r>
            <a:r>
              <a:rPr lang="fr-FR" dirty="0" smtClean="0"/>
              <a:t>oreille, actions </a:t>
            </a:r>
            <a:r>
              <a:rPr lang="fr-FR" dirty="0"/>
              <a:t>dans collèges et </a:t>
            </a:r>
            <a:r>
              <a:rPr lang="fr-FR" dirty="0" smtClean="0"/>
              <a:t>lycées, professionnels </a:t>
            </a:r>
            <a:r>
              <a:rPr lang="fr-FR" dirty="0"/>
              <a:t>du CMS et </a:t>
            </a:r>
            <a:r>
              <a:rPr lang="fr-FR" dirty="0" smtClean="0"/>
              <a:t>CPEF/</a:t>
            </a:r>
            <a:r>
              <a:rPr lang="fr-FR" dirty="0" err="1" smtClean="0"/>
              <a:t>CeGGID</a:t>
            </a:r>
            <a:r>
              <a:rPr lang="fr-FR" dirty="0" smtClean="0"/>
              <a:t>, Partenaires socio-éducatifs…</a:t>
            </a:r>
          </a:p>
          <a:p>
            <a:endParaRPr lang="fr-FR" dirty="0" smtClean="0"/>
          </a:p>
        </p:txBody>
      </p:sp>
      <p:pic>
        <p:nvPicPr>
          <p:cNvPr id="4" name="Picture 2" descr="3I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19" y="81565"/>
            <a:ext cx="1792888" cy="58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60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73292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Motifs de passage autour des questions de </a:t>
            </a:r>
            <a:r>
              <a:rPr lang="fr-FR" sz="3600" b="1" dirty="0" smtClean="0">
                <a:solidFill>
                  <a:srgbClr val="000000"/>
                </a:solidFill>
              </a:rPr>
              <a:t>sexualité </a:t>
            </a:r>
            <a:r>
              <a:rPr lang="fr-FR" sz="3600" dirty="0" smtClean="0">
                <a:solidFill>
                  <a:srgbClr val="000000"/>
                </a:solidFill>
              </a:rPr>
              <a:t>(70% </a:t>
            </a:r>
            <a:r>
              <a:rPr lang="fr-FR" sz="3600" dirty="0" smtClean="0"/>
              <a:t>de la demande)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75705"/>
            <a:ext cx="8229600" cy="3886200"/>
          </a:xfrm>
        </p:spPr>
        <p:txBody>
          <a:bodyPr>
            <a:normAutofit/>
          </a:bodyPr>
          <a:lstStyle/>
          <a:p>
            <a:r>
              <a:rPr lang="fr-FR" dirty="0" smtClean="0"/>
              <a:t>Contraception, retard de règles, contraception d’urgence, tests de grossesse, demande d’IVG, problèmes gynéco divers, douleurs, crainte d’infertilité, questions autour de la virginité</a:t>
            </a:r>
          </a:p>
          <a:p>
            <a:r>
              <a:rPr lang="fr-FR" dirty="0" smtClean="0"/>
              <a:t>Inquiétude faisant suite à des rapports </a:t>
            </a:r>
            <a:r>
              <a:rPr lang="fr-FR" dirty="0"/>
              <a:t>sexuels non protégés ou accidents de </a:t>
            </a:r>
            <a:r>
              <a:rPr lang="fr-FR" dirty="0" smtClean="0"/>
              <a:t>préservatifs, demande de préservatifs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Picture 2" descr="3I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19" y="81565"/>
            <a:ext cx="1792888" cy="58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86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15" y="590048"/>
            <a:ext cx="8568581" cy="1010152"/>
          </a:xfrm>
        </p:spPr>
        <p:txBody>
          <a:bodyPr>
            <a:noAutofit/>
          </a:bodyPr>
          <a:lstStyle/>
          <a:p>
            <a:r>
              <a:rPr lang="fr-FR" sz="3800" b="1" dirty="0" smtClean="0"/>
              <a:t>Entretien d’accueil et orientation CEGIDD</a:t>
            </a:r>
            <a:endParaRPr lang="fr-FR" sz="3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220"/>
          </a:xfrm>
        </p:spPr>
        <p:txBody>
          <a:bodyPr>
            <a:noAutofit/>
          </a:bodyPr>
          <a:lstStyle/>
          <a:p>
            <a:r>
              <a:rPr lang="fr-FR" sz="2800" dirty="0"/>
              <a:t>Counseling : écoute active, </a:t>
            </a:r>
            <a:r>
              <a:rPr lang="fr-FR" sz="2800" dirty="0" smtClean="0"/>
              <a:t>sans </a:t>
            </a:r>
            <a:r>
              <a:rPr lang="fr-FR" sz="2800" dirty="0"/>
              <a:t>jugement</a:t>
            </a:r>
          </a:p>
          <a:p>
            <a:r>
              <a:rPr lang="fr-FR" sz="2800" dirty="0" smtClean="0"/>
              <a:t>Bilan de la situation (par exemple : Risque de grossesse non désirée et d’IST)</a:t>
            </a:r>
          </a:p>
          <a:p>
            <a:r>
              <a:rPr lang="fr-FR" sz="2800" dirty="0" smtClean="0"/>
              <a:t>Comment </a:t>
            </a:r>
            <a:r>
              <a:rPr lang="fr-FR" sz="2800" dirty="0"/>
              <a:t>aller au devant des idées reçues ? </a:t>
            </a:r>
          </a:p>
          <a:p>
            <a:pPr>
              <a:buFontTx/>
              <a:buChar char="-"/>
            </a:pPr>
            <a:r>
              <a:rPr lang="fr-FR" sz="2800" dirty="0"/>
              <a:t>Chiffres </a:t>
            </a:r>
            <a:endParaRPr lang="fr-FR" sz="2800" dirty="0" smtClean="0"/>
          </a:p>
          <a:p>
            <a:pPr>
              <a:buFontTx/>
              <a:buChar char="-"/>
            </a:pPr>
            <a:r>
              <a:rPr lang="fr-FR" sz="2800" dirty="0" smtClean="0"/>
              <a:t>Cas </a:t>
            </a:r>
            <a:r>
              <a:rPr lang="fr-FR" sz="2800" dirty="0"/>
              <a:t>concret</a:t>
            </a:r>
          </a:p>
          <a:p>
            <a:pPr>
              <a:buFontTx/>
              <a:buChar char="-"/>
            </a:pPr>
            <a:r>
              <a:rPr lang="fr-FR" sz="2800" dirty="0"/>
              <a:t>Risque </a:t>
            </a:r>
            <a:r>
              <a:rPr lang="fr-FR" sz="2800" dirty="0" smtClean="0"/>
              <a:t>d’infertilité</a:t>
            </a:r>
          </a:p>
          <a:p>
            <a:pPr>
              <a:buFontTx/>
              <a:buChar char="-"/>
            </a:pPr>
            <a:r>
              <a:rPr lang="fr-FR" sz="2800" dirty="0" smtClean="0"/>
              <a:t>Certaines IST ont d’autres modes de contamination (hépatite B )</a:t>
            </a:r>
            <a:endParaRPr lang="fr-FR" sz="2800" dirty="0"/>
          </a:p>
        </p:txBody>
      </p:sp>
      <p:pic>
        <p:nvPicPr>
          <p:cNvPr id="4" name="Picture 2" descr="3I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19" y="81565"/>
            <a:ext cx="1792888" cy="58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595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fr-FR" b="1" dirty="0" smtClean="0"/>
              <a:t>Idées reçues par rapport aux IST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Ne se sentent </a:t>
            </a:r>
            <a:r>
              <a:rPr lang="fr-FR" dirty="0"/>
              <a:t>pas </a:t>
            </a:r>
            <a:r>
              <a:rPr lang="fr-FR" dirty="0" smtClean="0"/>
              <a:t>concernés «</a:t>
            </a:r>
            <a:r>
              <a:rPr lang="fr-FR" dirty="0"/>
              <a:t> </a:t>
            </a:r>
            <a:r>
              <a:rPr lang="fr-FR" i="1" dirty="0"/>
              <a:t>Je le / la connais</a:t>
            </a:r>
            <a:r>
              <a:rPr lang="fr-FR" dirty="0"/>
              <a:t> </a:t>
            </a:r>
            <a:r>
              <a:rPr lang="fr-FR" dirty="0" smtClean="0"/>
              <a:t>»</a:t>
            </a:r>
          </a:p>
          <a:p>
            <a:r>
              <a:rPr lang="fr-FR" dirty="0" smtClean="0"/>
              <a:t>Phrases de jeunes :  </a:t>
            </a:r>
          </a:p>
          <a:p>
            <a:pPr>
              <a:buFontTx/>
              <a:buChar char="-"/>
            </a:pPr>
            <a:r>
              <a:rPr lang="fr-FR" dirty="0" smtClean="0"/>
              <a:t>« </a:t>
            </a:r>
            <a:r>
              <a:rPr lang="fr-FR" i="1" dirty="0" smtClean="0"/>
              <a:t>Il s’est retiré avant l’éjaculation, il n’y a pas de risques</a:t>
            </a:r>
            <a:r>
              <a:rPr lang="fr-FR" dirty="0" smtClean="0"/>
              <a:t> »</a:t>
            </a:r>
          </a:p>
          <a:p>
            <a:pPr>
              <a:buFontTx/>
              <a:buChar char="-"/>
            </a:pPr>
            <a:r>
              <a:rPr lang="fr-FR" dirty="0" smtClean="0"/>
              <a:t>« </a:t>
            </a:r>
            <a:r>
              <a:rPr lang="fr-FR" i="1" dirty="0" smtClean="0"/>
              <a:t>Elle prend la pilule</a:t>
            </a:r>
            <a:r>
              <a:rPr lang="fr-FR" dirty="0" smtClean="0"/>
              <a:t> »</a:t>
            </a:r>
          </a:p>
          <a:p>
            <a:pPr>
              <a:buFontTx/>
              <a:buChar char="-"/>
            </a:pPr>
            <a:r>
              <a:rPr lang="fr-FR" dirty="0" smtClean="0"/>
              <a:t>« </a:t>
            </a:r>
            <a:r>
              <a:rPr lang="fr-FR" i="1" dirty="0" smtClean="0"/>
              <a:t>Je lui fais confiance</a:t>
            </a:r>
            <a:r>
              <a:rPr lang="fr-FR" dirty="0" smtClean="0"/>
              <a:t> »</a:t>
            </a:r>
          </a:p>
          <a:p>
            <a:pPr>
              <a:buFontTx/>
              <a:buChar char="-"/>
            </a:pPr>
            <a:r>
              <a:rPr lang="fr-FR" dirty="0" smtClean="0"/>
              <a:t>« </a:t>
            </a:r>
            <a:r>
              <a:rPr lang="fr-FR" i="1" dirty="0" smtClean="0"/>
              <a:t>Il a toujours mis des préservatifs avant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Réaction parfois « de rejet », un déni d’être concerné</a:t>
            </a:r>
            <a:endParaRPr lang="fr-FR" dirty="0"/>
          </a:p>
        </p:txBody>
      </p:sp>
      <p:pic>
        <p:nvPicPr>
          <p:cNvPr id="4" name="Picture 2" descr="3I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19" y="81565"/>
            <a:ext cx="1792888" cy="58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0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6842"/>
            <a:ext cx="8229600" cy="929130"/>
          </a:xfrm>
        </p:spPr>
        <p:txBody>
          <a:bodyPr/>
          <a:lstStyle/>
          <a:p>
            <a:r>
              <a:rPr lang="fr-FR" b="1" dirty="0" smtClean="0"/>
              <a:t>Constats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5972"/>
            <a:ext cx="8229600" cy="5301204"/>
          </a:xfrm>
        </p:spPr>
        <p:txBody>
          <a:bodyPr>
            <a:noAutofit/>
          </a:bodyPr>
          <a:lstStyle/>
          <a:p>
            <a:r>
              <a:rPr lang="fr-FR" dirty="0" smtClean="0"/>
              <a:t>Flou quant aux modes de contamination</a:t>
            </a:r>
          </a:p>
          <a:p>
            <a:r>
              <a:rPr lang="fr-FR" dirty="0" smtClean="0"/>
              <a:t>Méconnaissance des IST et du </a:t>
            </a:r>
            <a:r>
              <a:rPr lang="fr-FR" dirty="0"/>
              <a:t>VIH </a:t>
            </a:r>
            <a:r>
              <a:rPr lang="fr-FR" dirty="0" smtClean="0"/>
              <a:t>(défaut </a:t>
            </a:r>
            <a:r>
              <a:rPr lang="fr-FR" dirty="0"/>
              <a:t>d’informations</a:t>
            </a:r>
            <a:r>
              <a:rPr lang="fr-FR" dirty="0" smtClean="0"/>
              <a:t>)</a:t>
            </a:r>
          </a:p>
          <a:p>
            <a:r>
              <a:rPr lang="fr-FR" b="1" dirty="0" smtClean="0"/>
              <a:t>Utilisation non régulière du préservatif </a:t>
            </a:r>
            <a:r>
              <a:rPr lang="fr-FR" dirty="0" smtClean="0"/>
              <a:t>(n’en ont pas toujours sur eux) ou « </a:t>
            </a:r>
            <a:r>
              <a:rPr lang="fr-FR" i="1" dirty="0" smtClean="0"/>
              <a:t>il/ elle va penser que je ne suis pas fidèle ou fiable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Méconnaissance des conséquences  (IST asymptomatique, GEU, Infertilité etc.) </a:t>
            </a:r>
          </a:p>
          <a:p>
            <a:endParaRPr lang="fr-FR" sz="900" dirty="0" smtClean="0"/>
          </a:p>
          <a:p>
            <a:pPr marL="0" indent="0" algn="ctr">
              <a:buNone/>
            </a:pP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</a:t>
            </a:r>
            <a:r>
              <a:rPr lang="fr-FR" dirty="0">
                <a:sym typeface="Wingdings"/>
              </a:rPr>
              <a:t>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Quelle prévention et prise en charge adaptée aujourd'hui?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 descr="3I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19" y="81565"/>
            <a:ext cx="1792888" cy="58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45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74871"/>
            <a:ext cx="8229600" cy="1134319"/>
          </a:xfrm>
        </p:spPr>
        <p:txBody>
          <a:bodyPr/>
          <a:lstStyle/>
          <a:p>
            <a:r>
              <a:rPr lang="fr-FR" b="1" dirty="0" smtClean="0"/>
              <a:t>Le Parcours de soins des patients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08957"/>
            <a:ext cx="8229600" cy="5414058"/>
          </a:xfrm>
        </p:spPr>
        <p:txBody>
          <a:bodyPr>
            <a:noAutofit/>
          </a:bodyPr>
          <a:lstStyle/>
          <a:p>
            <a:r>
              <a:rPr lang="fr-FR" sz="2600" dirty="0" smtClean="0"/>
              <a:t>Première </a:t>
            </a:r>
            <a:r>
              <a:rPr lang="fr-FR" sz="2600" b="1" dirty="0" smtClean="0"/>
              <a:t>orientation</a:t>
            </a:r>
            <a:r>
              <a:rPr lang="fr-FR" sz="2600" dirty="0" smtClean="0"/>
              <a:t> de l’ ESJ : </a:t>
            </a:r>
          </a:p>
          <a:p>
            <a:pPr marL="0" indent="0">
              <a:buNone/>
            </a:pPr>
            <a:r>
              <a:rPr lang="fr-FR" sz="2600" dirty="0" err="1" smtClean="0"/>
              <a:t>CeGIDD</a:t>
            </a:r>
            <a:r>
              <a:rPr lang="fr-FR" sz="2600" dirty="0" smtClean="0"/>
              <a:t> </a:t>
            </a:r>
            <a:r>
              <a:rPr lang="fr-FR" sz="2600" dirty="0" smtClean="0">
                <a:solidFill>
                  <a:srgbClr val="000000"/>
                </a:solidFill>
              </a:rPr>
              <a:t>(accueil sexualité, accueil infirmière, gynécologue et médical).</a:t>
            </a:r>
          </a:p>
          <a:p>
            <a:r>
              <a:rPr lang="fr-FR" sz="2600" dirty="0">
                <a:solidFill>
                  <a:srgbClr val="000000"/>
                </a:solidFill>
              </a:rPr>
              <a:t>Premières </a:t>
            </a:r>
            <a:r>
              <a:rPr lang="fr-FR" sz="2600" dirty="0" smtClean="0">
                <a:solidFill>
                  <a:srgbClr val="000000"/>
                </a:solidFill>
              </a:rPr>
              <a:t>orientations </a:t>
            </a:r>
            <a:r>
              <a:rPr lang="fr-FR" sz="2600" dirty="0">
                <a:solidFill>
                  <a:srgbClr val="000000"/>
                </a:solidFill>
              </a:rPr>
              <a:t>du </a:t>
            </a:r>
            <a:r>
              <a:rPr lang="fr-FR" sz="2600" dirty="0" err="1">
                <a:solidFill>
                  <a:srgbClr val="000000"/>
                </a:solidFill>
              </a:rPr>
              <a:t>CeGIDD</a:t>
            </a:r>
            <a:r>
              <a:rPr lang="fr-FR" sz="2600" dirty="0">
                <a:solidFill>
                  <a:srgbClr val="000000"/>
                </a:solidFill>
              </a:rPr>
              <a:t> : </a:t>
            </a:r>
            <a:endParaRPr lang="fr-FR" sz="26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rgbClr val="000000"/>
                </a:solidFill>
              </a:rPr>
              <a:t>CPEF et ESJ (</a:t>
            </a:r>
            <a:r>
              <a:rPr lang="fr-FR" sz="2600" dirty="0" smtClean="0">
                <a:solidFill>
                  <a:srgbClr val="000000"/>
                </a:solidFill>
              </a:rPr>
              <a:t>consultation gynécologique gratuite </a:t>
            </a:r>
            <a:r>
              <a:rPr lang="fr-FR" sz="2600" dirty="0">
                <a:solidFill>
                  <a:srgbClr val="000000"/>
                </a:solidFill>
              </a:rPr>
              <a:t>et psychologue). </a:t>
            </a:r>
            <a:endParaRPr lang="fr-FR" sz="2600" dirty="0" smtClean="0">
              <a:solidFill>
                <a:srgbClr val="000000"/>
              </a:solidFill>
            </a:endParaRPr>
          </a:p>
          <a:p>
            <a:r>
              <a:rPr lang="fr-FR" sz="2600" b="1" dirty="0">
                <a:solidFill>
                  <a:srgbClr val="000000"/>
                </a:solidFill>
              </a:rPr>
              <a:t>Complémentarité</a:t>
            </a:r>
            <a:r>
              <a:rPr lang="fr-FR" sz="2600" dirty="0">
                <a:solidFill>
                  <a:srgbClr val="000000"/>
                </a:solidFill>
              </a:rPr>
              <a:t> et adéquation des </a:t>
            </a:r>
            <a:r>
              <a:rPr lang="fr-FR" sz="2600" dirty="0" smtClean="0">
                <a:solidFill>
                  <a:srgbClr val="000000"/>
                </a:solidFill>
              </a:rPr>
              <a:t>horaires entre le </a:t>
            </a:r>
            <a:r>
              <a:rPr lang="fr-FR" sz="2600" dirty="0" err="1" smtClean="0">
                <a:solidFill>
                  <a:srgbClr val="000000"/>
                </a:solidFill>
              </a:rPr>
              <a:t>CeGIDD</a:t>
            </a:r>
            <a:r>
              <a:rPr lang="fr-FR" sz="2600" dirty="0" smtClean="0">
                <a:solidFill>
                  <a:srgbClr val="000000"/>
                </a:solidFill>
              </a:rPr>
              <a:t>, l’ESJ et le CPEF</a:t>
            </a:r>
          </a:p>
          <a:p>
            <a:r>
              <a:rPr lang="fr-FR" sz="2600" b="1" dirty="0" smtClean="0">
                <a:solidFill>
                  <a:srgbClr val="000000"/>
                </a:solidFill>
              </a:rPr>
              <a:t>Rencontres, échanges</a:t>
            </a:r>
            <a:r>
              <a:rPr lang="fr-FR" sz="2600" dirty="0" smtClean="0">
                <a:solidFill>
                  <a:srgbClr val="000000"/>
                </a:solidFill>
              </a:rPr>
              <a:t> et partenariats entre les prof. de santé</a:t>
            </a:r>
          </a:p>
          <a:p>
            <a:r>
              <a:rPr lang="fr-FR" sz="2600" dirty="0" smtClean="0">
                <a:solidFill>
                  <a:srgbClr val="000000"/>
                </a:solidFill>
              </a:rPr>
              <a:t>Facilité géographique</a:t>
            </a:r>
            <a:endParaRPr lang="fr-FR" sz="8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rgbClr val="FF0000"/>
                </a:solidFill>
              </a:rPr>
              <a:t> </a:t>
            </a:r>
            <a:r>
              <a:rPr lang="fr-FR" sz="2600" dirty="0" smtClean="0">
                <a:solidFill>
                  <a:srgbClr val="FF0000"/>
                </a:solidFill>
              </a:rPr>
              <a:t>        </a:t>
            </a:r>
            <a:r>
              <a:rPr lang="fr-FR" sz="2600" dirty="0" smtClean="0">
                <a:solidFill>
                  <a:srgbClr val="FF0000"/>
                </a:solidFill>
                <a:sym typeface="Wingdings"/>
              </a:rPr>
              <a:t>  </a:t>
            </a:r>
            <a:r>
              <a:rPr lang="fr-FR" sz="26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lang="fr-FR" sz="2600" b="1" dirty="0">
                <a:solidFill>
                  <a:srgbClr val="000000"/>
                </a:solidFill>
                <a:sym typeface="Wingdings"/>
              </a:rPr>
              <a:t></a:t>
            </a:r>
            <a:r>
              <a:rPr lang="fr-FR" sz="2600" b="1" dirty="0">
                <a:solidFill>
                  <a:srgbClr val="FF0000"/>
                </a:solidFill>
                <a:sym typeface="Wingdings"/>
              </a:rPr>
              <a:t>  </a:t>
            </a:r>
            <a:r>
              <a:rPr lang="fr-FR" sz="2600" b="1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P</a:t>
            </a:r>
            <a:r>
              <a:rPr lang="fr-FR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arcours de soins simplifié pour </a:t>
            </a:r>
            <a:r>
              <a:rPr lang="fr-FR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l’usager</a:t>
            </a:r>
            <a:endParaRPr lang="fr-FR" sz="2600" dirty="0"/>
          </a:p>
          <a:p>
            <a:pPr marL="0" indent="0">
              <a:buNone/>
            </a:pPr>
            <a:endParaRPr lang="fr-FR" sz="2600" dirty="0"/>
          </a:p>
          <a:p>
            <a:pPr marL="0" indent="0">
              <a:buNone/>
            </a:pPr>
            <a:endParaRPr lang="fr-FR" sz="2600" dirty="0"/>
          </a:p>
          <a:p>
            <a:pPr marL="0" indent="0">
              <a:buNone/>
            </a:pPr>
            <a:endParaRPr lang="fr-FR" sz="2600" dirty="0"/>
          </a:p>
        </p:txBody>
      </p:sp>
      <p:pic>
        <p:nvPicPr>
          <p:cNvPr id="4" name="Picture 2" descr="3I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19" y="81565"/>
            <a:ext cx="1792888" cy="58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69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CeGIDD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Site principal : </a:t>
            </a:r>
            <a:r>
              <a:rPr lang="fr-FR" dirty="0" smtClean="0">
                <a:solidFill>
                  <a:srgbClr val="000000"/>
                </a:solidFill>
              </a:rPr>
              <a:t>CMS Maurice Thorez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Hors les murs à la faculté de Nanterre.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0000"/>
                </a:solidFill>
              </a:rPr>
              <a:t>15 demi journées en 2016. </a:t>
            </a:r>
          </a:p>
          <a:p>
            <a:pPr marL="0" indent="0">
              <a:buNone/>
            </a:pPr>
            <a:r>
              <a:rPr lang="fr-FR" dirty="0" smtClean="0">
                <a:sym typeface="Wingdings"/>
              </a:rPr>
              <a:t> </a:t>
            </a:r>
            <a:r>
              <a:rPr lang="fr-FR" dirty="0" smtClean="0"/>
              <a:t>Risques d’IST, consommation de produits, violences sexuelles. </a:t>
            </a:r>
          </a:p>
          <a:p>
            <a:endParaRPr lang="fr-FR" dirty="0"/>
          </a:p>
        </p:txBody>
      </p:sp>
      <p:pic>
        <p:nvPicPr>
          <p:cNvPr id="4" name="Picture 2" descr="3I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19" y="81565"/>
            <a:ext cx="1792888" cy="58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01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352</Words>
  <Application>Microsoft Office PowerPoint</Application>
  <PresentationFormat>Affichage à l'écran (4:3)</PresentationFormat>
  <Paragraphs>59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  Table ronde : dépister et orienter ; l’affaire de tous   </vt:lpstr>
      <vt:lpstr>Que fait l’ ESJ ? – (Espace Santé Jeunes) </vt:lpstr>
      <vt:lpstr>Motifs de passage autour des questions de sexualité (70% de la demande) </vt:lpstr>
      <vt:lpstr>Entretien d’accueil et orientation CEGIDD</vt:lpstr>
      <vt:lpstr>Idées reçues par rapport aux IST </vt:lpstr>
      <vt:lpstr>Constats</vt:lpstr>
      <vt:lpstr>Le Parcours de soins des patients</vt:lpstr>
      <vt:lpstr>CeGIDD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MIMINE CLIC</dc:creator>
  <cp:lastModifiedBy>BOTALLA-PIRETTA Blandine</cp:lastModifiedBy>
  <cp:revision>62</cp:revision>
  <dcterms:created xsi:type="dcterms:W3CDTF">2016-10-27T12:29:39Z</dcterms:created>
  <dcterms:modified xsi:type="dcterms:W3CDTF">2016-12-12T10:51:08Z</dcterms:modified>
</cp:coreProperties>
</file>