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66" r:id="rId4"/>
    <p:sldId id="264" r:id="rId5"/>
    <p:sldId id="263" r:id="rId6"/>
    <p:sldId id="267" r:id="rId7"/>
    <p:sldId id="260" r:id="rId8"/>
    <p:sldId id="261" r:id="rId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76800" autoAdjust="0"/>
  </p:normalViewPr>
  <p:slideViewPr>
    <p:cSldViewPr snapToGrid="0" snapToObjects="1">
      <p:cViewPr>
        <p:scale>
          <a:sx n="66" d="100"/>
          <a:sy n="66" d="100"/>
        </p:scale>
        <p:origin x="-2850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2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EA47F-F2C6-4496-BFF6-03D93637F74D}" type="datetimeFigureOut">
              <a:rPr lang="fr-FR" smtClean="0"/>
              <a:t>12/12/2016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94F63-AFC1-4233-BD78-87FE443C1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5833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94F63-AFC1-4233-BD78-87FE443C13C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511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94F63-AFC1-4233-BD78-87FE443C13C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1162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94F63-AFC1-4233-BD78-87FE443C13C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5300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94F63-AFC1-4233-BD78-87FE443C13C9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6437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94F63-AFC1-4233-BD78-87FE443C13C9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9054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94F63-AFC1-4233-BD78-87FE443C13C9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38992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94F63-AFC1-4233-BD78-87FE443C13C9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86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94F63-AFC1-4233-BD78-87FE443C13C9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7600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63EB-6A52-BB49-A1EC-10FFBC06B12A}" type="datetimeFigureOut">
              <a:rPr lang="fr-FR" smtClean="0"/>
              <a:t>12/12/2016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7B88-7526-B04E-BB85-00C9C5422F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9666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63EB-6A52-BB49-A1EC-10FFBC06B12A}" type="datetimeFigureOut">
              <a:rPr lang="fr-FR" smtClean="0"/>
              <a:t>12/12/2016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7B88-7526-B04E-BB85-00C9C5422F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9965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63EB-6A52-BB49-A1EC-10FFBC06B12A}" type="datetimeFigureOut">
              <a:rPr lang="fr-FR" smtClean="0"/>
              <a:t>12/12/2016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7B88-7526-B04E-BB85-00C9C5422F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80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63EB-6A52-BB49-A1EC-10FFBC06B12A}" type="datetimeFigureOut">
              <a:rPr lang="fr-FR" smtClean="0"/>
              <a:t>12/12/2016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7B88-7526-B04E-BB85-00C9C5422F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631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63EB-6A52-BB49-A1EC-10FFBC06B12A}" type="datetimeFigureOut">
              <a:rPr lang="fr-FR" smtClean="0"/>
              <a:t>12/12/2016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7B88-7526-B04E-BB85-00C9C5422F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9948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63EB-6A52-BB49-A1EC-10FFBC06B12A}" type="datetimeFigureOut">
              <a:rPr lang="fr-FR" smtClean="0"/>
              <a:t>12/12/2016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7B88-7526-B04E-BB85-00C9C5422F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444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63EB-6A52-BB49-A1EC-10FFBC06B12A}" type="datetimeFigureOut">
              <a:rPr lang="fr-FR" smtClean="0"/>
              <a:t>12/12/2016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7B88-7526-B04E-BB85-00C9C5422F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8256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63EB-6A52-BB49-A1EC-10FFBC06B12A}" type="datetimeFigureOut">
              <a:rPr lang="fr-FR" smtClean="0"/>
              <a:t>12/12/2016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7B88-7526-B04E-BB85-00C9C5422F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0060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63EB-6A52-BB49-A1EC-10FFBC06B12A}" type="datetimeFigureOut">
              <a:rPr lang="fr-FR" smtClean="0"/>
              <a:t>12/12/2016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7B88-7526-B04E-BB85-00C9C5422F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650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63EB-6A52-BB49-A1EC-10FFBC06B12A}" type="datetimeFigureOut">
              <a:rPr lang="fr-FR" smtClean="0"/>
              <a:t>12/12/2016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7B88-7526-B04E-BB85-00C9C5422F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8656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63EB-6A52-BB49-A1EC-10FFBC06B12A}" type="datetimeFigureOut">
              <a:rPr lang="fr-FR" smtClean="0"/>
              <a:t>12/12/2016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7B88-7526-B04E-BB85-00C9C5422F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2884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963EB-6A52-BB49-A1EC-10FFBC06B12A}" type="datetimeFigureOut">
              <a:rPr lang="fr-FR" smtClean="0"/>
              <a:t>12/12/2016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87B88-7526-B04E-BB85-00C9C5422F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83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dirty="0"/>
              <a:t> </a:t>
            </a:r>
            <a:r>
              <a:rPr lang="fr-FR" b="1" dirty="0"/>
              <a:t>Table ronde : dépister et orienter ; l’affaire de tous </a:t>
            </a:r>
            <a:r>
              <a:rPr lang="fr-FR" dirty="0"/>
              <a:t>	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Florence GODEFROY, infirmière Espace Santé Jeunes, CPEF</a:t>
            </a:r>
          </a:p>
          <a:p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Hermine GAILLARD, médecin généraliste, CEGIDD, CMS </a:t>
            </a:r>
            <a:endParaRPr lang="fr-F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3IE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" y="185737"/>
            <a:ext cx="20669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933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68178"/>
            <a:ext cx="8229600" cy="1143000"/>
          </a:xfrm>
        </p:spPr>
        <p:txBody>
          <a:bodyPr>
            <a:normAutofit/>
          </a:bodyPr>
          <a:lstStyle/>
          <a:p>
            <a:r>
              <a:rPr lang="fr-FR" b="1" dirty="0" smtClean="0"/>
              <a:t>Que fait l’ </a:t>
            </a:r>
            <a:r>
              <a:rPr lang="fr-FR" b="1" dirty="0"/>
              <a:t>ESJ </a:t>
            </a:r>
            <a:r>
              <a:rPr lang="fr-FR" b="1" dirty="0" smtClean="0"/>
              <a:t>? – </a:t>
            </a:r>
            <a:r>
              <a:rPr lang="fr-FR" sz="2800" dirty="0" smtClean="0"/>
              <a:t>(</a:t>
            </a:r>
            <a:r>
              <a:rPr lang="fr-FR" sz="3100" b="1" i="1" dirty="0" smtClean="0"/>
              <a:t>Espace Santé Jeunes</a:t>
            </a:r>
            <a:r>
              <a:rPr lang="fr-FR" sz="3100" i="1" dirty="0" smtClean="0"/>
              <a:t>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4291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Lieu d’accueil, d’écoute, d’information, d’accompagnement et d’orientation. 12-25 ans</a:t>
            </a:r>
          </a:p>
          <a:p>
            <a:r>
              <a:rPr lang="fr-FR" dirty="0"/>
              <a:t>Offre diversifiée </a:t>
            </a:r>
            <a:r>
              <a:rPr lang="fr-FR" dirty="0" smtClean="0"/>
              <a:t>de prévention médico sociale</a:t>
            </a:r>
          </a:p>
          <a:p>
            <a:r>
              <a:rPr lang="fr-FR" dirty="0" smtClean="0"/>
              <a:t>Anonymat, Confidentialité, Gratuité</a:t>
            </a:r>
          </a:p>
          <a:p>
            <a:r>
              <a:rPr lang="fr-FR" dirty="0"/>
              <a:t>Comment viennent les jeunes ?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- Bouche </a:t>
            </a:r>
            <a:r>
              <a:rPr lang="fr-FR" dirty="0"/>
              <a:t>à </a:t>
            </a:r>
            <a:r>
              <a:rPr lang="fr-FR" dirty="0" smtClean="0"/>
              <a:t>oreille, actions </a:t>
            </a:r>
            <a:r>
              <a:rPr lang="fr-FR" dirty="0"/>
              <a:t>dans collèges et </a:t>
            </a:r>
            <a:r>
              <a:rPr lang="fr-FR" dirty="0" smtClean="0"/>
              <a:t>lycées, professionnels </a:t>
            </a:r>
            <a:r>
              <a:rPr lang="fr-FR" dirty="0"/>
              <a:t>du CMS et </a:t>
            </a:r>
            <a:r>
              <a:rPr lang="fr-FR" dirty="0" smtClean="0"/>
              <a:t>CPEF/</a:t>
            </a:r>
            <a:r>
              <a:rPr lang="fr-FR" dirty="0" err="1" smtClean="0"/>
              <a:t>CeGGID</a:t>
            </a:r>
            <a:r>
              <a:rPr lang="fr-FR" dirty="0" smtClean="0"/>
              <a:t>, Partenaires socio-éducatifs…</a:t>
            </a:r>
          </a:p>
          <a:p>
            <a:endParaRPr lang="fr-FR" dirty="0" smtClean="0"/>
          </a:p>
        </p:txBody>
      </p:sp>
      <p:pic>
        <p:nvPicPr>
          <p:cNvPr id="4" name="Picture 2" descr="3IE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19" y="81565"/>
            <a:ext cx="1792888" cy="58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609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73292"/>
            <a:ext cx="8229600" cy="1143000"/>
          </a:xfrm>
        </p:spPr>
        <p:txBody>
          <a:bodyPr>
            <a:noAutofit/>
          </a:bodyPr>
          <a:lstStyle/>
          <a:p>
            <a:r>
              <a:rPr lang="fr-FR" sz="3600" b="1" dirty="0" smtClean="0"/>
              <a:t>Motifs de passage autour des questions de </a:t>
            </a:r>
            <a:r>
              <a:rPr lang="fr-FR" sz="3600" b="1" dirty="0" smtClean="0">
                <a:solidFill>
                  <a:srgbClr val="000000"/>
                </a:solidFill>
              </a:rPr>
              <a:t>sexualité </a:t>
            </a:r>
            <a:r>
              <a:rPr lang="fr-FR" sz="3600" dirty="0" smtClean="0">
                <a:solidFill>
                  <a:srgbClr val="000000"/>
                </a:solidFill>
              </a:rPr>
              <a:t>(70% </a:t>
            </a:r>
            <a:r>
              <a:rPr lang="fr-FR" sz="3600" dirty="0" smtClean="0"/>
              <a:t>de la demande) 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75705"/>
            <a:ext cx="8229600" cy="3886200"/>
          </a:xfrm>
        </p:spPr>
        <p:txBody>
          <a:bodyPr>
            <a:normAutofit/>
          </a:bodyPr>
          <a:lstStyle/>
          <a:p>
            <a:r>
              <a:rPr lang="fr-FR" dirty="0" smtClean="0"/>
              <a:t>Contraception, retard de règles, contraception d’urgence, tests de grossesse, demande d’IVG, problèmes gynéco divers, douleurs, crainte d’infertilité, questions autour de la virginité</a:t>
            </a:r>
          </a:p>
          <a:p>
            <a:r>
              <a:rPr lang="fr-FR" dirty="0" smtClean="0"/>
              <a:t>Inquiétude faisant suite à des rapports </a:t>
            </a:r>
            <a:r>
              <a:rPr lang="fr-FR" dirty="0"/>
              <a:t>sexuels non protégés ou accidents de </a:t>
            </a:r>
            <a:r>
              <a:rPr lang="fr-FR" dirty="0" smtClean="0"/>
              <a:t>préservatifs, demande de préservatifs</a:t>
            </a:r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4" name="Picture 2" descr="3IE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19" y="81565"/>
            <a:ext cx="1792888" cy="58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486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115" y="590048"/>
            <a:ext cx="8568581" cy="1010152"/>
          </a:xfrm>
        </p:spPr>
        <p:txBody>
          <a:bodyPr>
            <a:noAutofit/>
          </a:bodyPr>
          <a:lstStyle/>
          <a:p>
            <a:r>
              <a:rPr lang="fr-FR" sz="3800" b="1" dirty="0" smtClean="0"/>
              <a:t>Entretien d’accueil et orientation CEGIDD</a:t>
            </a:r>
            <a:endParaRPr lang="fr-FR" sz="3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220"/>
          </a:xfrm>
        </p:spPr>
        <p:txBody>
          <a:bodyPr>
            <a:noAutofit/>
          </a:bodyPr>
          <a:lstStyle/>
          <a:p>
            <a:r>
              <a:rPr lang="fr-FR" sz="2800" dirty="0"/>
              <a:t>Counseling : écoute active, </a:t>
            </a:r>
            <a:r>
              <a:rPr lang="fr-FR" sz="2800" dirty="0" smtClean="0"/>
              <a:t>sans </a:t>
            </a:r>
            <a:r>
              <a:rPr lang="fr-FR" sz="2800" dirty="0"/>
              <a:t>jugement</a:t>
            </a:r>
          </a:p>
          <a:p>
            <a:r>
              <a:rPr lang="fr-FR" sz="2800" dirty="0" smtClean="0"/>
              <a:t>Bilan de la situation (par exemple : Risque de grossesse non désirée et d’IST)</a:t>
            </a:r>
          </a:p>
          <a:p>
            <a:r>
              <a:rPr lang="fr-FR" sz="2800" dirty="0" smtClean="0"/>
              <a:t>Comment </a:t>
            </a:r>
            <a:r>
              <a:rPr lang="fr-FR" sz="2800" dirty="0"/>
              <a:t>aller au devant des idées reçues ? </a:t>
            </a:r>
          </a:p>
          <a:p>
            <a:pPr>
              <a:buFontTx/>
              <a:buChar char="-"/>
            </a:pPr>
            <a:r>
              <a:rPr lang="fr-FR" sz="2800" dirty="0"/>
              <a:t>Chiffres </a:t>
            </a:r>
            <a:endParaRPr lang="fr-FR" sz="2800" dirty="0" smtClean="0"/>
          </a:p>
          <a:p>
            <a:pPr>
              <a:buFontTx/>
              <a:buChar char="-"/>
            </a:pPr>
            <a:r>
              <a:rPr lang="fr-FR" sz="2800" dirty="0" smtClean="0"/>
              <a:t>Cas </a:t>
            </a:r>
            <a:r>
              <a:rPr lang="fr-FR" sz="2800" dirty="0"/>
              <a:t>concret</a:t>
            </a:r>
          </a:p>
          <a:p>
            <a:pPr>
              <a:buFontTx/>
              <a:buChar char="-"/>
            </a:pPr>
            <a:r>
              <a:rPr lang="fr-FR" sz="2800" dirty="0"/>
              <a:t>Risque </a:t>
            </a:r>
            <a:r>
              <a:rPr lang="fr-FR" sz="2800" dirty="0" smtClean="0"/>
              <a:t>d’infertilité</a:t>
            </a:r>
          </a:p>
          <a:p>
            <a:pPr>
              <a:buFontTx/>
              <a:buChar char="-"/>
            </a:pPr>
            <a:r>
              <a:rPr lang="fr-FR" sz="2800" dirty="0" smtClean="0"/>
              <a:t>Certaines IST ont d’autres modes de contamination (hépatite B )</a:t>
            </a:r>
            <a:endParaRPr lang="fr-FR" sz="2800" dirty="0"/>
          </a:p>
        </p:txBody>
      </p:sp>
      <p:pic>
        <p:nvPicPr>
          <p:cNvPr id="4" name="Picture 2" descr="3IE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19" y="81565"/>
            <a:ext cx="1792888" cy="58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595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fr-FR" b="1" dirty="0" smtClean="0"/>
              <a:t>Idées reçues par rapport aux IST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Ne se sentent </a:t>
            </a:r>
            <a:r>
              <a:rPr lang="fr-FR" dirty="0"/>
              <a:t>pas </a:t>
            </a:r>
            <a:r>
              <a:rPr lang="fr-FR" dirty="0" smtClean="0"/>
              <a:t>concernés «</a:t>
            </a:r>
            <a:r>
              <a:rPr lang="fr-FR" dirty="0"/>
              <a:t> </a:t>
            </a:r>
            <a:r>
              <a:rPr lang="fr-FR" i="1" dirty="0"/>
              <a:t>Je le / la connais</a:t>
            </a:r>
            <a:r>
              <a:rPr lang="fr-FR" dirty="0"/>
              <a:t> </a:t>
            </a:r>
            <a:r>
              <a:rPr lang="fr-FR" dirty="0" smtClean="0"/>
              <a:t>»</a:t>
            </a:r>
          </a:p>
          <a:p>
            <a:r>
              <a:rPr lang="fr-FR" dirty="0" smtClean="0"/>
              <a:t>Phrases de jeunes :  </a:t>
            </a:r>
          </a:p>
          <a:p>
            <a:pPr>
              <a:buFontTx/>
              <a:buChar char="-"/>
            </a:pPr>
            <a:r>
              <a:rPr lang="fr-FR" dirty="0" smtClean="0"/>
              <a:t>« </a:t>
            </a:r>
            <a:r>
              <a:rPr lang="fr-FR" i="1" dirty="0" smtClean="0"/>
              <a:t>Il s’est retiré avant l’éjaculation, il n’y a pas de risques</a:t>
            </a:r>
            <a:r>
              <a:rPr lang="fr-FR" dirty="0" smtClean="0"/>
              <a:t> »</a:t>
            </a:r>
          </a:p>
          <a:p>
            <a:pPr>
              <a:buFontTx/>
              <a:buChar char="-"/>
            </a:pPr>
            <a:r>
              <a:rPr lang="fr-FR" dirty="0" smtClean="0"/>
              <a:t>« </a:t>
            </a:r>
            <a:r>
              <a:rPr lang="fr-FR" i="1" dirty="0" smtClean="0"/>
              <a:t>Elle prend la pilule</a:t>
            </a:r>
            <a:r>
              <a:rPr lang="fr-FR" dirty="0" smtClean="0"/>
              <a:t> »</a:t>
            </a:r>
          </a:p>
          <a:p>
            <a:pPr>
              <a:buFontTx/>
              <a:buChar char="-"/>
            </a:pPr>
            <a:r>
              <a:rPr lang="fr-FR" dirty="0" smtClean="0"/>
              <a:t>« </a:t>
            </a:r>
            <a:r>
              <a:rPr lang="fr-FR" i="1" dirty="0" smtClean="0"/>
              <a:t>Je lui fais confiance</a:t>
            </a:r>
            <a:r>
              <a:rPr lang="fr-FR" dirty="0" smtClean="0"/>
              <a:t> »</a:t>
            </a:r>
          </a:p>
          <a:p>
            <a:pPr>
              <a:buFontTx/>
              <a:buChar char="-"/>
            </a:pPr>
            <a:r>
              <a:rPr lang="fr-FR" dirty="0" smtClean="0"/>
              <a:t>« </a:t>
            </a:r>
            <a:r>
              <a:rPr lang="fr-FR" i="1" dirty="0" smtClean="0"/>
              <a:t>Il a toujours mis des préservatifs avant</a:t>
            </a:r>
            <a:r>
              <a:rPr lang="fr-FR" dirty="0" smtClean="0"/>
              <a:t> »</a:t>
            </a:r>
          </a:p>
          <a:p>
            <a:r>
              <a:rPr lang="fr-FR" dirty="0" smtClean="0"/>
              <a:t>Réaction parfois « de rejet », un déni d’être concerné</a:t>
            </a:r>
            <a:endParaRPr lang="fr-FR" dirty="0"/>
          </a:p>
        </p:txBody>
      </p:sp>
      <p:pic>
        <p:nvPicPr>
          <p:cNvPr id="4" name="Picture 2" descr="3IE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19" y="81565"/>
            <a:ext cx="1792888" cy="58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807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6842"/>
            <a:ext cx="8229600" cy="929130"/>
          </a:xfrm>
        </p:spPr>
        <p:txBody>
          <a:bodyPr/>
          <a:lstStyle/>
          <a:p>
            <a:r>
              <a:rPr lang="fr-FR" b="1" dirty="0" smtClean="0"/>
              <a:t>Constats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5972"/>
            <a:ext cx="8229600" cy="5301204"/>
          </a:xfrm>
        </p:spPr>
        <p:txBody>
          <a:bodyPr>
            <a:noAutofit/>
          </a:bodyPr>
          <a:lstStyle/>
          <a:p>
            <a:r>
              <a:rPr lang="fr-FR" dirty="0" smtClean="0"/>
              <a:t>Flou quant aux modes de contamination</a:t>
            </a:r>
          </a:p>
          <a:p>
            <a:r>
              <a:rPr lang="fr-FR" dirty="0" smtClean="0"/>
              <a:t>Méconnaissance des IST et du </a:t>
            </a:r>
            <a:r>
              <a:rPr lang="fr-FR" dirty="0"/>
              <a:t>VIH </a:t>
            </a:r>
            <a:r>
              <a:rPr lang="fr-FR" dirty="0" smtClean="0"/>
              <a:t>(défaut </a:t>
            </a:r>
            <a:r>
              <a:rPr lang="fr-FR" dirty="0"/>
              <a:t>d’informations</a:t>
            </a:r>
            <a:r>
              <a:rPr lang="fr-FR" dirty="0" smtClean="0"/>
              <a:t>)</a:t>
            </a:r>
          </a:p>
          <a:p>
            <a:r>
              <a:rPr lang="fr-FR" b="1" dirty="0" smtClean="0"/>
              <a:t>Utilisation non régulière du préservatif </a:t>
            </a:r>
            <a:r>
              <a:rPr lang="fr-FR" dirty="0" smtClean="0"/>
              <a:t>(n’en ont pas toujours sur eux) ou « </a:t>
            </a:r>
            <a:r>
              <a:rPr lang="fr-FR" i="1" dirty="0" smtClean="0"/>
              <a:t>il/ elle va penser que je ne suis pas fidèle ou fiable</a:t>
            </a:r>
            <a:r>
              <a:rPr lang="fr-FR" dirty="0" smtClean="0"/>
              <a:t> »</a:t>
            </a:r>
          </a:p>
          <a:p>
            <a:r>
              <a:rPr lang="fr-FR" dirty="0" smtClean="0"/>
              <a:t>Méconnaissance des conséquences  (IST asymptomatique, GEU, Infertilité etc.) </a:t>
            </a:r>
          </a:p>
          <a:p>
            <a:endParaRPr lang="fr-FR" sz="900" dirty="0" smtClean="0"/>
          </a:p>
          <a:p>
            <a:pPr marL="0" indent="0" algn="ctr">
              <a:buNone/>
            </a:pP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sym typeface="Wingdings"/>
              </a:rPr>
              <a:t></a:t>
            </a:r>
            <a:r>
              <a:rPr lang="fr-FR" dirty="0">
                <a:sym typeface="Wingdings"/>
              </a:rPr>
              <a:t> 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Quelle prévention et prise en charge adaptée aujourd'hui?</a:t>
            </a:r>
            <a:endParaRPr lang="fr-F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2" descr="3IE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19" y="81565"/>
            <a:ext cx="1792888" cy="58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845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74871"/>
            <a:ext cx="8229600" cy="1134319"/>
          </a:xfrm>
        </p:spPr>
        <p:txBody>
          <a:bodyPr/>
          <a:lstStyle/>
          <a:p>
            <a:r>
              <a:rPr lang="fr-FR" b="1" dirty="0" smtClean="0"/>
              <a:t>Le Parcours de soins des patients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08957"/>
            <a:ext cx="8229600" cy="5414058"/>
          </a:xfrm>
        </p:spPr>
        <p:txBody>
          <a:bodyPr>
            <a:noAutofit/>
          </a:bodyPr>
          <a:lstStyle/>
          <a:p>
            <a:r>
              <a:rPr lang="fr-FR" sz="2600" dirty="0" smtClean="0"/>
              <a:t>Première </a:t>
            </a:r>
            <a:r>
              <a:rPr lang="fr-FR" sz="2600" b="1" dirty="0" smtClean="0"/>
              <a:t>orientation</a:t>
            </a:r>
            <a:r>
              <a:rPr lang="fr-FR" sz="2600" dirty="0" smtClean="0"/>
              <a:t> de l’ ESJ : </a:t>
            </a:r>
          </a:p>
          <a:p>
            <a:pPr marL="0" indent="0">
              <a:buNone/>
            </a:pPr>
            <a:r>
              <a:rPr lang="fr-FR" sz="2600" dirty="0" err="1" smtClean="0"/>
              <a:t>CeGIDD</a:t>
            </a:r>
            <a:r>
              <a:rPr lang="fr-FR" sz="2600" dirty="0" smtClean="0"/>
              <a:t> </a:t>
            </a:r>
            <a:r>
              <a:rPr lang="fr-FR" sz="2600" dirty="0" smtClean="0">
                <a:solidFill>
                  <a:srgbClr val="000000"/>
                </a:solidFill>
              </a:rPr>
              <a:t>(accueil sexualité, accueil infirmière, gynécologue et médical).</a:t>
            </a:r>
          </a:p>
          <a:p>
            <a:r>
              <a:rPr lang="fr-FR" sz="2600" dirty="0">
                <a:solidFill>
                  <a:srgbClr val="000000"/>
                </a:solidFill>
              </a:rPr>
              <a:t>Premières </a:t>
            </a:r>
            <a:r>
              <a:rPr lang="fr-FR" sz="2600" dirty="0" smtClean="0">
                <a:solidFill>
                  <a:srgbClr val="000000"/>
                </a:solidFill>
              </a:rPr>
              <a:t>orientations </a:t>
            </a:r>
            <a:r>
              <a:rPr lang="fr-FR" sz="2600" dirty="0">
                <a:solidFill>
                  <a:srgbClr val="000000"/>
                </a:solidFill>
              </a:rPr>
              <a:t>du </a:t>
            </a:r>
            <a:r>
              <a:rPr lang="fr-FR" sz="2600" dirty="0" err="1">
                <a:solidFill>
                  <a:srgbClr val="000000"/>
                </a:solidFill>
              </a:rPr>
              <a:t>CeGIDD</a:t>
            </a:r>
            <a:r>
              <a:rPr lang="fr-FR" sz="2600" dirty="0">
                <a:solidFill>
                  <a:srgbClr val="000000"/>
                </a:solidFill>
              </a:rPr>
              <a:t> : </a:t>
            </a:r>
            <a:endParaRPr lang="fr-FR" sz="26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fr-FR" sz="2600" dirty="0">
                <a:solidFill>
                  <a:srgbClr val="000000"/>
                </a:solidFill>
              </a:rPr>
              <a:t>CPEF et ESJ (</a:t>
            </a:r>
            <a:r>
              <a:rPr lang="fr-FR" sz="2600" dirty="0" smtClean="0">
                <a:solidFill>
                  <a:srgbClr val="000000"/>
                </a:solidFill>
              </a:rPr>
              <a:t>consultation gynécologique gratuite </a:t>
            </a:r>
            <a:r>
              <a:rPr lang="fr-FR" sz="2600" dirty="0">
                <a:solidFill>
                  <a:srgbClr val="000000"/>
                </a:solidFill>
              </a:rPr>
              <a:t>et psychologue). </a:t>
            </a:r>
            <a:endParaRPr lang="fr-FR" sz="2600" dirty="0" smtClean="0">
              <a:solidFill>
                <a:srgbClr val="000000"/>
              </a:solidFill>
            </a:endParaRPr>
          </a:p>
          <a:p>
            <a:r>
              <a:rPr lang="fr-FR" sz="2600" b="1" dirty="0">
                <a:solidFill>
                  <a:srgbClr val="000000"/>
                </a:solidFill>
              </a:rPr>
              <a:t>Complémentarité</a:t>
            </a:r>
            <a:r>
              <a:rPr lang="fr-FR" sz="2600" dirty="0">
                <a:solidFill>
                  <a:srgbClr val="000000"/>
                </a:solidFill>
              </a:rPr>
              <a:t> et adéquation des </a:t>
            </a:r>
            <a:r>
              <a:rPr lang="fr-FR" sz="2600" dirty="0" smtClean="0">
                <a:solidFill>
                  <a:srgbClr val="000000"/>
                </a:solidFill>
              </a:rPr>
              <a:t>horaires entre le </a:t>
            </a:r>
            <a:r>
              <a:rPr lang="fr-FR" sz="2600" dirty="0" err="1" smtClean="0">
                <a:solidFill>
                  <a:srgbClr val="000000"/>
                </a:solidFill>
              </a:rPr>
              <a:t>CeGIDD</a:t>
            </a:r>
            <a:r>
              <a:rPr lang="fr-FR" sz="2600" dirty="0" smtClean="0">
                <a:solidFill>
                  <a:srgbClr val="000000"/>
                </a:solidFill>
              </a:rPr>
              <a:t>, l’ESJ et le CPEF</a:t>
            </a:r>
          </a:p>
          <a:p>
            <a:r>
              <a:rPr lang="fr-FR" sz="2600" b="1" dirty="0" smtClean="0">
                <a:solidFill>
                  <a:srgbClr val="000000"/>
                </a:solidFill>
              </a:rPr>
              <a:t>Rencontres, échanges</a:t>
            </a:r>
            <a:r>
              <a:rPr lang="fr-FR" sz="2600" dirty="0" smtClean="0">
                <a:solidFill>
                  <a:srgbClr val="000000"/>
                </a:solidFill>
              </a:rPr>
              <a:t> et partenariats entre les prof. de santé</a:t>
            </a:r>
          </a:p>
          <a:p>
            <a:r>
              <a:rPr lang="fr-FR" sz="2600" dirty="0" smtClean="0">
                <a:solidFill>
                  <a:srgbClr val="000000"/>
                </a:solidFill>
              </a:rPr>
              <a:t>Facilité géographique</a:t>
            </a:r>
            <a:endParaRPr lang="fr-FR" sz="8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fr-FR" sz="2600" dirty="0">
                <a:solidFill>
                  <a:srgbClr val="FF0000"/>
                </a:solidFill>
              </a:rPr>
              <a:t> </a:t>
            </a:r>
            <a:r>
              <a:rPr lang="fr-FR" sz="2600" dirty="0" smtClean="0">
                <a:solidFill>
                  <a:srgbClr val="FF0000"/>
                </a:solidFill>
              </a:rPr>
              <a:t>        </a:t>
            </a:r>
            <a:r>
              <a:rPr lang="fr-FR" sz="2600" dirty="0" smtClean="0">
                <a:solidFill>
                  <a:srgbClr val="FF0000"/>
                </a:solidFill>
                <a:sym typeface="Wingdings"/>
              </a:rPr>
              <a:t>  </a:t>
            </a:r>
            <a:r>
              <a:rPr lang="fr-FR" sz="2600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fr-FR" sz="2600" b="1" dirty="0">
                <a:solidFill>
                  <a:srgbClr val="000000"/>
                </a:solidFill>
                <a:sym typeface="Wingdings"/>
              </a:rPr>
              <a:t></a:t>
            </a:r>
            <a:r>
              <a:rPr lang="fr-FR" sz="2600" b="1" dirty="0">
                <a:solidFill>
                  <a:srgbClr val="FF0000"/>
                </a:solidFill>
                <a:sym typeface="Wingdings"/>
              </a:rPr>
              <a:t>  </a:t>
            </a:r>
            <a:r>
              <a:rPr lang="fr-FR" sz="2600" b="1" dirty="0">
                <a:solidFill>
                  <a:schemeClr val="tx2">
                    <a:lumMod val="60000"/>
                    <a:lumOff val="40000"/>
                  </a:schemeClr>
                </a:solidFill>
                <a:sym typeface="Wingdings"/>
              </a:rPr>
              <a:t>P</a:t>
            </a:r>
            <a:r>
              <a:rPr lang="fr-FR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arcours de soins simplifié pour </a:t>
            </a:r>
            <a:r>
              <a:rPr lang="fr-F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l’usager</a:t>
            </a:r>
            <a:endParaRPr lang="fr-FR" sz="2600" dirty="0"/>
          </a:p>
          <a:p>
            <a:pPr marL="0" indent="0">
              <a:buNone/>
            </a:pPr>
            <a:endParaRPr lang="fr-FR" sz="2600" dirty="0"/>
          </a:p>
          <a:p>
            <a:pPr marL="0" indent="0">
              <a:buNone/>
            </a:pPr>
            <a:endParaRPr lang="fr-FR" sz="2600" dirty="0"/>
          </a:p>
          <a:p>
            <a:pPr marL="0" indent="0">
              <a:buNone/>
            </a:pPr>
            <a:endParaRPr lang="fr-FR" sz="2600" dirty="0"/>
          </a:p>
        </p:txBody>
      </p:sp>
      <p:pic>
        <p:nvPicPr>
          <p:cNvPr id="4" name="Picture 2" descr="3IE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19" y="81565"/>
            <a:ext cx="1792888" cy="58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696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/>
              <a:t>CeGIDD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fr-FR" dirty="0" smtClean="0"/>
              <a:t>Site principal : </a:t>
            </a:r>
            <a:r>
              <a:rPr lang="fr-FR" dirty="0" smtClean="0">
                <a:solidFill>
                  <a:srgbClr val="000000"/>
                </a:solidFill>
              </a:rPr>
              <a:t>CMS Maurice Thorez</a:t>
            </a:r>
          </a:p>
          <a:p>
            <a:r>
              <a:rPr lang="fr-FR" dirty="0" smtClean="0">
                <a:solidFill>
                  <a:srgbClr val="000000"/>
                </a:solidFill>
              </a:rPr>
              <a:t>Hors les murs à la faculté de Nanterre. 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0000"/>
                </a:solidFill>
              </a:rPr>
              <a:t>15 demi journées en 2016. </a:t>
            </a:r>
          </a:p>
          <a:p>
            <a:pPr marL="0" indent="0">
              <a:buNone/>
            </a:pPr>
            <a:r>
              <a:rPr lang="fr-FR" dirty="0" smtClean="0">
                <a:sym typeface="Wingdings"/>
              </a:rPr>
              <a:t> </a:t>
            </a:r>
            <a:r>
              <a:rPr lang="fr-FR" dirty="0" smtClean="0"/>
              <a:t>Risques d’IST, consommation de produits, violences sexuelles. </a:t>
            </a:r>
          </a:p>
          <a:p>
            <a:endParaRPr lang="fr-FR" dirty="0"/>
          </a:p>
        </p:txBody>
      </p:sp>
      <p:pic>
        <p:nvPicPr>
          <p:cNvPr id="4" name="Picture 2" descr="3IE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19" y="81565"/>
            <a:ext cx="1792888" cy="58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501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352</Words>
  <Application>Microsoft Office PowerPoint</Application>
  <PresentationFormat>Affichage à l'écran (4:3)</PresentationFormat>
  <Paragraphs>59</Paragraphs>
  <Slides>8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  Table ronde : dépister et orienter ; l’affaire de tous   </vt:lpstr>
      <vt:lpstr>Que fait l’ ESJ ? – (Espace Santé Jeunes) </vt:lpstr>
      <vt:lpstr>Motifs de passage autour des questions de sexualité (70% de la demande) </vt:lpstr>
      <vt:lpstr>Entretien d’accueil et orientation CEGIDD</vt:lpstr>
      <vt:lpstr>Idées reçues par rapport aux IST </vt:lpstr>
      <vt:lpstr>Constats</vt:lpstr>
      <vt:lpstr>Le Parcours de soins des patients</vt:lpstr>
      <vt:lpstr>CeGIDD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MIMINE CLIC</dc:creator>
  <cp:lastModifiedBy>BOTALLA-PIRETTA Blandine</cp:lastModifiedBy>
  <cp:revision>62</cp:revision>
  <dcterms:created xsi:type="dcterms:W3CDTF">2016-10-27T12:29:39Z</dcterms:created>
  <dcterms:modified xsi:type="dcterms:W3CDTF">2016-12-12T10:51:08Z</dcterms:modified>
</cp:coreProperties>
</file>